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sldIdLst>
    <p:sldId id="257" r:id="rId3"/>
    <p:sldId id="258" r:id="rId4"/>
    <p:sldId id="260" r:id="rId5"/>
    <p:sldId id="261" r:id="rId6"/>
    <p:sldId id="262" r:id="rId7"/>
    <p:sldId id="263" r:id="rId8"/>
    <p:sldId id="264" r:id="rId9"/>
    <p:sldId id="266" r:id="rId10"/>
    <p:sldId id="267" r:id="rId11"/>
    <p:sldId id="268" r:id="rId12"/>
    <p:sldId id="269" r:id="rId13"/>
    <p:sldId id="270" r:id="rId14"/>
    <p:sldId id="272" r:id="rId15"/>
    <p:sldId id="271" r:id="rId16"/>
    <p:sldId id="274" r:id="rId17"/>
    <p:sldId id="275" r:id="rId18"/>
    <p:sldId id="281" r:id="rId19"/>
    <p:sldId id="278" r:id="rId20"/>
    <p:sldId id="279" r:id="rId21"/>
    <p:sldId id="283" r:id="rId22"/>
    <p:sldId id="285" r:id="rId23"/>
    <p:sldId id="284" r:id="rId24"/>
    <p:sldId id="286" r:id="rId25"/>
    <p:sldId id="308" r:id="rId26"/>
    <p:sldId id="287" r:id="rId27"/>
    <p:sldId id="289" r:id="rId28"/>
    <p:sldId id="295" r:id="rId29"/>
    <p:sldId id="296" r:id="rId30"/>
    <p:sldId id="290" r:id="rId31"/>
    <p:sldId id="299" r:id="rId32"/>
    <p:sldId id="300" r:id="rId33"/>
    <p:sldId id="294" r:id="rId34"/>
    <p:sldId id="298" r:id="rId35"/>
    <p:sldId id="309" r:id="rId36"/>
    <p:sldId id="311" r:id="rId37"/>
    <p:sldId id="312" r:id="rId38"/>
    <p:sldId id="313" r:id="rId39"/>
    <p:sldId id="314" r:id="rId40"/>
    <p:sldId id="315" r:id="rId41"/>
    <p:sldId id="316" r:id="rId42"/>
    <p:sldId id="317" r:id="rId43"/>
    <p:sldId id="319" r:id="rId44"/>
    <p:sldId id="301" r:id="rId45"/>
    <p:sldId id="318" r:id="rId46"/>
    <p:sldId id="303" r:id="rId47"/>
    <p:sldId id="302" r:id="rId48"/>
    <p:sldId id="304" r:id="rId49"/>
    <p:sldId id="305" r:id="rId50"/>
    <p:sldId id="306" r:id="rId51"/>
    <p:sldId id="307" r:id="rId52"/>
    <p:sldId id="320" r:id="rId5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4803CB-6D42-484F-A2FD-E876D424A894}" type="datetimeFigureOut">
              <a:rPr lang="it-IT" smtClean="0"/>
              <a:t>04/09/2015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2EFC46-91D1-4BE3-9C83-A6E97A4EAD31}" type="slidenum">
              <a:rPr lang="it-IT" smtClean="0"/>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54803CB-6D42-484F-A2FD-E876D424A894}" type="datetimeFigureOut">
              <a:rPr lang="it-IT" smtClean="0"/>
              <a:t>04/09/2015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2EFC46-91D1-4BE3-9C83-A6E97A4EAD3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54803CB-6D42-484F-A2FD-E876D424A894}" type="datetimeFigureOut">
              <a:rPr lang="it-IT" smtClean="0"/>
              <a:t>04/09/2015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2EFC46-91D1-4BE3-9C83-A6E97A4EAD31}"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5" name="Footer Placeholder 4"/>
          <p:cNvSpPr>
            <a:spLocks noGrp="1"/>
          </p:cNvSpPr>
          <p:nvPr>
            <p:ph type="ftr" sz="quarter" idx="11"/>
          </p:nvPr>
        </p:nvSpPr>
        <p:spPr/>
        <p:txBody>
          <a:bodyPr/>
          <a:lstStyle/>
          <a:p>
            <a:endParaRPr lang="it-IT">
              <a:solidFill>
                <a:srgbClr val="696464"/>
              </a:solidFill>
            </a:endParaRPr>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5" name="Footer Placeholder 4"/>
          <p:cNvSpPr>
            <a:spLocks noGrp="1"/>
          </p:cNvSpPr>
          <p:nvPr>
            <p:ph type="ftr" sz="quarter" idx="11"/>
          </p:nvPr>
        </p:nvSpPr>
        <p:spPr/>
        <p:txBody>
          <a:bodyPr/>
          <a:lstStyle/>
          <a:p>
            <a:endParaRPr lang="it-IT">
              <a:solidFill>
                <a:srgbClr val="696464"/>
              </a:solidFill>
            </a:endParaRPr>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5" name="Footer Placeholder 4"/>
          <p:cNvSpPr>
            <a:spLocks noGrp="1"/>
          </p:cNvSpPr>
          <p:nvPr>
            <p:ph type="ftr" sz="quarter" idx="11"/>
          </p:nvPr>
        </p:nvSpPr>
        <p:spPr/>
        <p:txBody>
          <a:bodyPr/>
          <a:lstStyle/>
          <a:p>
            <a:endParaRPr lang="it-IT">
              <a:solidFill>
                <a:srgbClr val="696464"/>
              </a:solidFill>
            </a:endParaRPr>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6" name="Footer Placeholder 5"/>
          <p:cNvSpPr>
            <a:spLocks noGrp="1"/>
          </p:cNvSpPr>
          <p:nvPr>
            <p:ph type="ftr" sz="quarter" idx="11"/>
          </p:nvPr>
        </p:nvSpPr>
        <p:spPr/>
        <p:txBody>
          <a:bodyPr/>
          <a:lstStyle/>
          <a:p>
            <a:endParaRPr lang="it-IT">
              <a:solidFill>
                <a:srgbClr val="696464"/>
              </a:solidFill>
            </a:endParaRPr>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8" name="Footer Placeholder 7"/>
          <p:cNvSpPr>
            <a:spLocks noGrp="1"/>
          </p:cNvSpPr>
          <p:nvPr>
            <p:ph type="ftr" sz="quarter" idx="11"/>
          </p:nvPr>
        </p:nvSpPr>
        <p:spPr/>
        <p:txBody>
          <a:bodyPr/>
          <a:lstStyle/>
          <a:p>
            <a:endParaRPr lang="it-IT">
              <a:solidFill>
                <a:srgbClr val="696464"/>
              </a:solidFill>
            </a:endParaRPr>
          </a:p>
        </p:txBody>
      </p:sp>
      <p:sp>
        <p:nvSpPr>
          <p:cNvPr id="9" name="Slide Number Placeholder 8"/>
          <p:cNvSpPr>
            <a:spLocks noGrp="1"/>
          </p:cNvSpPr>
          <p:nvPr>
            <p:ph type="sldNum" sz="quarter" idx="12"/>
          </p:nvPr>
        </p:nvSpPr>
        <p:spPr/>
        <p:txBody>
          <a:bodyPr/>
          <a:lstStyle/>
          <a:p>
            <a:fld id="{B007B441-5312-499D-93C3-6E37886527FA}" type="slidenum">
              <a:rPr lang="it-IT" smtClean="0"/>
              <a:pPr/>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4" name="Footer Placeholder 3"/>
          <p:cNvSpPr>
            <a:spLocks noGrp="1"/>
          </p:cNvSpPr>
          <p:nvPr>
            <p:ph type="ftr" sz="quarter" idx="11"/>
          </p:nvPr>
        </p:nvSpPr>
        <p:spPr/>
        <p:txBody>
          <a:bodyPr/>
          <a:lstStyle/>
          <a:p>
            <a:endParaRPr lang="it-IT">
              <a:solidFill>
                <a:srgbClr val="696464"/>
              </a:solidFill>
            </a:endParaRPr>
          </a:p>
        </p:txBody>
      </p:sp>
      <p:sp>
        <p:nvSpPr>
          <p:cNvPr id="5" name="Slide Number Placeholder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3" name="Footer Placeholder 2"/>
          <p:cNvSpPr>
            <a:spLocks noGrp="1"/>
          </p:cNvSpPr>
          <p:nvPr>
            <p:ph type="ftr" sz="quarter" idx="11"/>
          </p:nvPr>
        </p:nvSpPr>
        <p:spPr/>
        <p:txBody>
          <a:bodyPr/>
          <a:lstStyle/>
          <a:p>
            <a:endParaRPr lang="it-IT">
              <a:solidFill>
                <a:srgbClr val="696464"/>
              </a:solidFill>
            </a:endParaRPr>
          </a:p>
        </p:txBody>
      </p:sp>
      <p:sp>
        <p:nvSpPr>
          <p:cNvPr id="4" name="Slide Number Placeholder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6" name="Footer Placeholder 5"/>
          <p:cNvSpPr>
            <a:spLocks noGrp="1"/>
          </p:cNvSpPr>
          <p:nvPr>
            <p:ph type="ftr" sz="quarter" idx="11"/>
          </p:nvPr>
        </p:nvSpPr>
        <p:spPr/>
        <p:txBody>
          <a:bodyPr/>
          <a:lstStyle/>
          <a:p>
            <a:endParaRPr lang="it-IT">
              <a:solidFill>
                <a:srgbClr val="696464"/>
              </a:solidFill>
            </a:endParaRPr>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54803CB-6D42-484F-A2FD-E876D424A894}" type="datetimeFigureOut">
              <a:rPr lang="it-IT" smtClean="0"/>
              <a:t>04/09/2015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2EFC46-91D1-4BE3-9C83-A6E97A4EAD31}"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6" name="Footer Placeholder 5"/>
          <p:cNvSpPr>
            <a:spLocks noGrp="1"/>
          </p:cNvSpPr>
          <p:nvPr>
            <p:ph type="ftr" sz="quarter" idx="11"/>
          </p:nvPr>
        </p:nvSpPr>
        <p:spPr/>
        <p:txBody>
          <a:bodyPr/>
          <a:lstStyle/>
          <a:p>
            <a:endParaRPr lang="it-IT">
              <a:solidFill>
                <a:srgbClr val="696464"/>
              </a:solidFill>
            </a:endParaRPr>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5" name="Footer Placeholder 4"/>
          <p:cNvSpPr>
            <a:spLocks noGrp="1"/>
          </p:cNvSpPr>
          <p:nvPr>
            <p:ph type="ftr" sz="quarter" idx="11"/>
          </p:nvPr>
        </p:nvSpPr>
        <p:spPr/>
        <p:txBody>
          <a:bodyPr/>
          <a:lstStyle/>
          <a:p>
            <a:endParaRPr lang="it-IT">
              <a:solidFill>
                <a:srgbClr val="696464"/>
              </a:solidFill>
            </a:endParaRPr>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B6055F8-1D02-4417-9241-55C834FD9970}" type="datetimeFigureOut">
              <a:rPr lang="it-IT" smtClean="0">
                <a:solidFill>
                  <a:srgbClr val="696464"/>
                </a:solidFill>
              </a:rPr>
              <a:pPr/>
              <a:t>04/09/2015</a:t>
            </a:fld>
            <a:endParaRPr lang="it-IT">
              <a:solidFill>
                <a:srgbClr val="696464"/>
              </a:solidFill>
            </a:endParaRPr>
          </a:p>
        </p:txBody>
      </p:sp>
      <p:sp>
        <p:nvSpPr>
          <p:cNvPr id="5" name="Footer Placeholder 4"/>
          <p:cNvSpPr>
            <a:spLocks noGrp="1"/>
          </p:cNvSpPr>
          <p:nvPr>
            <p:ph type="ftr" sz="quarter" idx="11"/>
          </p:nvPr>
        </p:nvSpPr>
        <p:spPr/>
        <p:txBody>
          <a:bodyPr/>
          <a:lstStyle/>
          <a:p>
            <a:endParaRPr lang="it-IT">
              <a:solidFill>
                <a:srgbClr val="696464"/>
              </a:solidFill>
            </a:endParaRPr>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54803CB-6D42-484F-A2FD-E876D424A894}" type="datetimeFigureOut">
              <a:rPr lang="it-IT" smtClean="0"/>
              <a:t>04/09/2015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2EFC46-91D1-4BE3-9C83-A6E97A4EAD31}" type="slidenum">
              <a:rPr lang="it-IT" smtClean="0"/>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54803CB-6D42-484F-A2FD-E876D424A894}" type="datetimeFigureOut">
              <a:rPr lang="it-IT" smtClean="0"/>
              <a:t>04/09/2015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2EFC46-91D1-4BE3-9C83-A6E97A4EAD3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54803CB-6D42-484F-A2FD-E876D424A894}" type="datetimeFigureOut">
              <a:rPr lang="it-IT" smtClean="0"/>
              <a:t>04/09/2015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72EFC46-91D1-4BE3-9C83-A6E97A4EAD31}" type="slidenum">
              <a:rPr lang="it-IT" smtClean="0"/>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954803CB-6D42-484F-A2FD-E876D424A894}" type="datetimeFigureOut">
              <a:rPr lang="it-IT" smtClean="0"/>
              <a:t>04/09/2015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72EFC46-91D1-4BE3-9C83-A6E97A4EAD3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803CB-6D42-484F-A2FD-E876D424A894}" type="datetimeFigureOut">
              <a:rPr lang="it-IT" smtClean="0"/>
              <a:t>04/09/2015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72EFC46-91D1-4BE3-9C83-A6E97A4EAD3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54803CB-6D42-484F-A2FD-E876D424A894}" type="datetimeFigureOut">
              <a:rPr lang="it-IT" smtClean="0"/>
              <a:t>04/09/2015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2EFC46-91D1-4BE3-9C83-A6E97A4EAD31}" type="slidenum">
              <a:rPr lang="it-IT" smtClean="0"/>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54803CB-6D42-484F-A2FD-E876D424A894}" type="datetimeFigureOut">
              <a:rPr lang="it-IT" smtClean="0"/>
              <a:t>04/09/2015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2EFC46-91D1-4BE3-9C83-A6E97A4EAD3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54803CB-6D42-484F-A2FD-E876D424A894}" type="datetimeFigureOut">
              <a:rPr lang="it-IT" smtClean="0"/>
              <a:t>04/09/2015</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2EFC46-91D1-4BE3-9C83-A6E97A4EAD3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54803CB-6D42-484F-A2FD-E876D424A894}" type="datetimeFigureOut">
              <a:rPr lang="it-IT" smtClean="0"/>
              <a:t>04/09/2015</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2EFC46-91D1-4BE3-9C83-A6E97A4EAD3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t>DSA e </a:t>
            </a:r>
            <a:r>
              <a:rPr lang="it-IT" sz="5400" b="1" dirty="0" err="1" smtClean="0"/>
              <a:t>bes</a:t>
            </a:r>
            <a:r>
              <a:rPr lang="it-IT" dirty="0" smtClean="0"/>
              <a:t/>
            </a:r>
            <a:br>
              <a:rPr lang="it-IT" dirty="0" smtClean="0"/>
            </a:br>
            <a:r>
              <a:rPr lang="it-IT" sz="2800" dirty="0" smtClean="0"/>
              <a:t>nella  scuola  secondaria </a:t>
            </a:r>
            <a:br>
              <a:rPr lang="it-IT" sz="2800" dirty="0" smtClean="0"/>
            </a:br>
            <a:r>
              <a:rPr lang="it-IT" sz="2800" dirty="0" smtClean="0"/>
              <a:t>di  secondo  grado</a:t>
            </a:r>
            <a:endParaRPr lang="it-IT" sz="2800" dirty="0"/>
          </a:p>
        </p:txBody>
      </p:sp>
      <p:sp>
        <p:nvSpPr>
          <p:cNvPr id="3" name="Segnaposto testo 2"/>
          <p:cNvSpPr>
            <a:spLocks noGrp="1"/>
          </p:cNvSpPr>
          <p:nvPr>
            <p:ph type="body" idx="1"/>
          </p:nvPr>
        </p:nvSpPr>
        <p:spPr/>
        <p:txBody>
          <a:bodyPr/>
          <a:lstStyle/>
          <a:p>
            <a:pPr algn="ctr"/>
            <a:r>
              <a:rPr lang="it-IT" i="1" dirty="0" smtClean="0"/>
              <a:t>Istituto </a:t>
            </a:r>
            <a:r>
              <a:rPr lang="it-IT" i="1" dirty="0" err="1"/>
              <a:t>R</a:t>
            </a:r>
            <a:r>
              <a:rPr lang="it-IT" i="1" dirty="0" err="1" smtClean="0"/>
              <a:t>emondini</a:t>
            </a:r>
            <a:r>
              <a:rPr lang="it-IT" i="1" dirty="0" smtClean="0"/>
              <a:t>  - Bassano del Grappa</a:t>
            </a:r>
          </a:p>
          <a:p>
            <a:pPr algn="ctr"/>
            <a:r>
              <a:rPr lang="it-IT" i="1" dirty="0" smtClean="0"/>
              <a:t>4 settembre 2015</a:t>
            </a:r>
          </a:p>
          <a:p>
            <a:pPr algn="ctr"/>
            <a:r>
              <a:rPr lang="it-IT" i="1" dirty="0" smtClean="0"/>
              <a:t>PEER TEACHING CTSS</a:t>
            </a:r>
            <a:endParaRPr lang="it-IT" i="1" dirty="0"/>
          </a:p>
        </p:txBody>
      </p:sp>
    </p:spTree>
    <p:extLst>
      <p:ext uri="{BB962C8B-B14F-4D97-AF65-F5344CB8AC3E}">
        <p14:creationId xmlns:p14="http://schemas.microsoft.com/office/powerpoint/2010/main" val="333279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383432"/>
          </a:xfrm>
        </p:spPr>
        <p:txBody>
          <a:bodyPr>
            <a:noAutofit/>
          </a:bodyPr>
          <a:lstStyle/>
          <a:p>
            <a:pPr algn="ctr"/>
            <a:r>
              <a:rPr lang="it-IT" sz="2800" b="1" dirty="0"/>
              <a:t>L.170  dell’8/10/2010 </a:t>
            </a:r>
            <a:r>
              <a:rPr lang="it-IT" sz="2400" b="1" dirty="0" smtClean="0"/>
              <a:t/>
            </a:r>
            <a:br>
              <a:rPr lang="it-IT" sz="2400" b="1" dirty="0" smtClean="0"/>
            </a:br>
            <a:r>
              <a:rPr lang="it-IT" sz="2400" b="1" dirty="0" smtClean="0"/>
              <a:t>“ </a:t>
            </a:r>
            <a:r>
              <a:rPr lang="it-IT" sz="2400" b="1" dirty="0"/>
              <a:t>Nuove norme in materia di disturbi specifici dell’apprendimento in ambito scolastico”</a:t>
            </a:r>
            <a:br>
              <a:rPr lang="it-IT" sz="2400" b="1" dirty="0"/>
            </a:br>
            <a:endParaRPr lang="it-IT" sz="2400" b="1" dirty="0"/>
          </a:p>
        </p:txBody>
      </p:sp>
      <p:sp>
        <p:nvSpPr>
          <p:cNvPr id="3" name="Segnaposto contenuto 2"/>
          <p:cNvSpPr>
            <a:spLocks noGrp="1"/>
          </p:cNvSpPr>
          <p:nvPr>
            <p:ph idx="1"/>
          </p:nvPr>
        </p:nvSpPr>
        <p:spPr/>
        <p:txBody>
          <a:bodyPr>
            <a:normAutofit fontScale="85000" lnSpcReduction="10000"/>
          </a:bodyPr>
          <a:lstStyle/>
          <a:p>
            <a:endParaRPr lang="it-IT" dirty="0"/>
          </a:p>
          <a:p>
            <a:pPr marL="0" indent="0" algn="just">
              <a:buNone/>
            </a:pPr>
            <a:r>
              <a:rPr lang="it-IT" dirty="0"/>
              <a:t>Nella legge avviene un riconoscimento ed una definizione di dislessia, disgrafia, disortografia e </a:t>
            </a:r>
            <a:r>
              <a:rPr lang="it-IT" dirty="0" err="1"/>
              <a:t>discalculia</a:t>
            </a:r>
            <a:r>
              <a:rPr lang="it-IT" dirty="0"/>
              <a:t>; vengono stabiliti alcuni generali diritti. Gli studenti con diagnosi DSA hanno diritto a fruire di appositi provvedimenti dispensativi e compensativi di flessibilità didattica nel corso dei cicli di istruzione e formazione e negli studi universitari. E’ indicato l’uso di una didattica individualizzata e personalizzata, con forme efficaci e flessibili di lavoro scolastico che tengano conto delle caratteristiche peculiari dei soggetti.</a:t>
            </a:r>
          </a:p>
          <a:p>
            <a:endParaRPr lang="it-IT" dirty="0"/>
          </a:p>
          <a:p>
            <a:pPr marL="0" indent="0" algn="ctr">
              <a:buNone/>
            </a:pPr>
            <a:r>
              <a:rPr lang="it-IT" b="1" dirty="0"/>
              <a:t>D.M. n.5669 del 12 luglio 2011 “ Decreto attuativo e Linee Guida</a:t>
            </a:r>
            <a:r>
              <a:rPr lang="it-IT" dirty="0"/>
              <a:t>”</a:t>
            </a:r>
          </a:p>
          <a:p>
            <a:pPr marL="0" indent="0" algn="just">
              <a:buNone/>
            </a:pPr>
            <a:r>
              <a:rPr lang="it-IT" dirty="0"/>
              <a:t>Definisce le misure educative e di supporto utili a sostenere il corretto processo di insegnamento e apprendimento degli studenti con DSA, le modalità di individuazione , il corretto approccio alla problematica della lingua straniera e sancisce il diritto ad interventi individualizzati e personalizzati.</a:t>
            </a:r>
          </a:p>
          <a:p>
            <a:endParaRPr lang="it-IT" dirty="0"/>
          </a:p>
        </p:txBody>
      </p:sp>
    </p:spTree>
    <p:extLst>
      <p:ext uri="{BB962C8B-B14F-4D97-AF65-F5344CB8AC3E}">
        <p14:creationId xmlns:p14="http://schemas.microsoft.com/office/powerpoint/2010/main" val="220774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Applicazioni della Legge 170</a:t>
            </a:r>
            <a:endParaRPr lang="it-IT" dirty="0"/>
          </a:p>
        </p:txBody>
      </p:sp>
      <p:sp>
        <p:nvSpPr>
          <p:cNvPr id="3" name="Segnaposto contenuto 2"/>
          <p:cNvSpPr>
            <a:spLocks noGrp="1"/>
          </p:cNvSpPr>
          <p:nvPr>
            <p:ph idx="1"/>
          </p:nvPr>
        </p:nvSpPr>
        <p:spPr/>
        <p:txBody>
          <a:bodyPr/>
          <a:lstStyle/>
          <a:p>
            <a:pPr marL="0" indent="0">
              <a:buNone/>
            </a:pPr>
            <a:r>
              <a:rPr lang="it-IT" sz="1800" b="1" dirty="0" smtClean="0"/>
              <a:t>Decreto </a:t>
            </a:r>
            <a:r>
              <a:rPr lang="it-IT" sz="1800" b="1" dirty="0"/>
              <a:t>Ministeriale del 17 aprile 2013 recante “Linee guida per la predisposizione dei </a:t>
            </a:r>
            <a:r>
              <a:rPr lang="it-IT" sz="1800" b="1" dirty="0" smtClean="0"/>
              <a:t>protocolli regionali </a:t>
            </a:r>
            <a:r>
              <a:rPr lang="it-IT" sz="1800" b="1" dirty="0"/>
              <a:t>per le attività di individuazione precoce dei casi sospetti di DSA” </a:t>
            </a:r>
            <a:endParaRPr lang="it-IT" sz="1800" b="1" dirty="0" smtClean="0"/>
          </a:p>
          <a:p>
            <a:pPr marL="0" indent="0">
              <a:buNone/>
            </a:pPr>
            <a:r>
              <a:rPr lang="it-IT" dirty="0" smtClean="0"/>
              <a:t>Stabilisce </a:t>
            </a:r>
            <a:r>
              <a:rPr lang="it-IT" dirty="0"/>
              <a:t>che “Entro sei </a:t>
            </a:r>
            <a:r>
              <a:rPr lang="it-IT" dirty="0" smtClean="0"/>
              <a:t>mesi dall’entrata </a:t>
            </a:r>
            <a:r>
              <a:rPr lang="it-IT" dirty="0"/>
              <a:t>in vigore del presente decreto, le Regioni stipulano i protocolli regionali con gli Uffici </a:t>
            </a:r>
            <a:r>
              <a:rPr lang="it-IT" dirty="0" smtClean="0"/>
              <a:t>Scolastici Regionali </a:t>
            </a:r>
            <a:r>
              <a:rPr lang="it-IT" dirty="0"/>
              <a:t>per lo svolgimento delle attività di individuazione precoce dei casi sospetti di </a:t>
            </a:r>
            <a:r>
              <a:rPr lang="it-IT" dirty="0" smtClean="0"/>
              <a:t>DSA…» </a:t>
            </a:r>
          </a:p>
          <a:p>
            <a:pPr marL="0" indent="0">
              <a:buNone/>
            </a:pPr>
            <a:endParaRPr lang="it-IT" dirty="0"/>
          </a:p>
        </p:txBody>
      </p:sp>
      <p:sp>
        <p:nvSpPr>
          <p:cNvPr id="4" name="Freccia a destra 3"/>
          <p:cNvSpPr/>
          <p:nvPr/>
        </p:nvSpPr>
        <p:spPr>
          <a:xfrm>
            <a:off x="1403648" y="4653136"/>
            <a:ext cx="144016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987824" y="4623400"/>
            <a:ext cx="5904656" cy="1200329"/>
          </a:xfrm>
          <a:prstGeom prst="rect">
            <a:avLst/>
          </a:prstGeom>
          <a:noFill/>
        </p:spPr>
        <p:txBody>
          <a:bodyPr wrap="square" rtlCol="0">
            <a:spAutoFit/>
          </a:bodyPr>
          <a:lstStyle/>
          <a:p>
            <a:pPr algn="ctr"/>
            <a:r>
              <a:rPr lang="it-IT" b="1" dirty="0" smtClean="0"/>
              <a:t>Per la Regione Veneto </a:t>
            </a:r>
          </a:p>
          <a:p>
            <a:pPr algn="ctr"/>
            <a:r>
              <a:rPr lang="it-IT" b="1" dirty="0" smtClean="0"/>
              <a:t>Delibera  2723 del 24 dicembre 2012 – Diagnosi</a:t>
            </a:r>
          </a:p>
          <a:p>
            <a:pPr algn="ctr"/>
            <a:r>
              <a:rPr lang="it-IT" b="1" dirty="0" smtClean="0"/>
              <a:t>Protocollo del  10 febbraio 2014 – Rilevazione precoce</a:t>
            </a:r>
            <a:endParaRPr lang="it-IT" b="1" dirty="0"/>
          </a:p>
        </p:txBody>
      </p:sp>
    </p:spTree>
    <p:extLst>
      <p:ext uri="{BB962C8B-B14F-4D97-AF65-F5344CB8AC3E}">
        <p14:creationId xmlns:p14="http://schemas.microsoft.com/office/powerpoint/2010/main" val="413609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4000" b="1" dirty="0" smtClean="0"/>
              <a:t>Bisogni educativi speciali</a:t>
            </a:r>
            <a:endParaRPr lang="it-IT" sz="4000" b="1" dirty="0"/>
          </a:p>
        </p:txBody>
      </p:sp>
      <p:sp>
        <p:nvSpPr>
          <p:cNvPr id="3" name="Sottotitolo 2"/>
          <p:cNvSpPr>
            <a:spLocks noGrp="1"/>
          </p:cNvSpPr>
          <p:nvPr>
            <p:ph type="subTitle" idx="1"/>
          </p:nvPr>
        </p:nvSpPr>
        <p:spPr/>
        <p:txBody>
          <a:bodyPr>
            <a:normAutofit lnSpcReduction="10000"/>
          </a:bodyPr>
          <a:lstStyle/>
          <a:p>
            <a:r>
              <a:rPr lang="it-IT" b="1" dirty="0" smtClean="0"/>
              <a:t>Direttiva ministeriale 27 dicembre 2012</a:t>
            </a:r>
          </a:p>
          <a:p>
            <a:r>
              <a:rPr lang="it-IT" b="1" dirty="0" smtClean="0"/>
              <a:t>CM 6 marzo 2013</a:t>
            </a:r>
          </a:p>
          <a:p>
            <a:r>
              <a:rPr lang="it-IT" b="1" dirty="0" smtClean="0"/>
              <a:t>Nota </a:t>
            </a:r>
            <a:r>
              <a:rPr lang="it-IT" b="1" dirty="0" err="1" smtClean="0"/>
              <a:t>Miur</a:t>
            </a:r>
            <a:r>
              <a:rPr lang="it-IT" b="1" dirty="0" smtClean="0"/>
              <a:t> 1551 27 giugno 2013</a:t>
            </a:r>
          </a:p>
          <a:p>
            <a:r>
              <a:rPr lang="it-IT" b="1" dirty="0" smtClean="0"/>
              <a:t>Nota </a:t>
            </a:r>
            <a:r>
              <a:rPr lang="it-IT" b="1" dirty="0" err="1" smtClean="0"/>
              <a:t>Miur</a:t>
            </a:r>
            <a:r>
              <a:rPr lang="it-IT" b="1" dirty="0" smtClean="0"/>
              <a:t> 2563 22 novembre 2013</a:t>
            </a:r>
            <a:endParaRPr lang="it-IT" b="1" dirty="0"/>
          </a:p>
        </p:txBody>
      </p:sp>
    </p:spTree>
    <p:extLst>
      <p:ext uri="{BB962C8B-B14F-4D97-AF65-F5344CB8AC3E}">
        <p14:creationId xmlns:p14="http://schemas.microsoft.com/office/powerpoint/2010/main" val="181372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400" b="1" dirty="0" smtClean="0"/>
              <a:t>BES</a:t>
            </a:r>
            <a:endParaRPr lang="it-IT" sz="5400" b="1" dirty="0"/>
          </a:p>
        </p:txBody>
      </p:sp>
      <p:sp>
        <p:nvSpPr>
          <p:cNvPr id="3" name="Segnaposto contenuto 2"/>
          <p:cNvSpPr>
            <a:spLocks noGrp="1"/>
          </p:cNvSpPr>
          <p:nvPr>
            <p:ph idx="1"/>
          </p:nvPr>
        </p:nvSpPr>
        <p:spPr/>
        <p:txBody>
          <a:bodyPr>
            <a:normAutofit/>
          </a:bodyPr>
          <a:lstStyle/>
          <a:p>
            <a:pPr marL="0" indent="0" algn="just">
              <a:buNone/>
            </a:pPr>
            <a:r>
              <a:rPr lang="it-IT" sz="2400" dirty="0"/>
              <a:t>Per “disturbi evolutivi specifici” intendiamo, oltre i disturbi specifici dell’apprendimento, anche i deficit </a:t>
            </a:r>
            <a:r>
              <a:rPr lang="it-IT" sz="2400" dirty="0" smtClean="0"/>
              <a:t>del linguaggio</a:t>
            </a:r>
            <a:r>
              <a:rPr lang="it-IT" sz="2400" dirty="0"/>
              <a:t>, delle abilità non verbali, della coordinazione motoria, ricomprendendo </a:t>
            </a:r>
            <a:r>
              <a:rPr lang="it-IT" sz="2400" dirty="0" smtClean="0"/>
              <a:t>anche </a:t>
            </a:r>
            <a:r>
              <a:rPr lang="it-IT" sz="2400" dirty="0"/>
              <a:t>quelli dell’attenzione e dell’iperattività, mentre il funzionamento intellettivo </a:t>
            </a:r>
            <a:r>
              <a:rPr lang="it-IT" sz="2400" dirty="0" smtClean="0"/>
              <a:t>limite può </a:t>
            </a:r>
            <a:r>
              <a:rPr lang="it-IT" sz="2400" dirty="0"/>
              <a:t>essere considerato un caso di confine fra la disabilità e il disturbo </a:t>
            </a:r>
            <a:r>
              <a:rPr lang="it-IT" sz="2400" dirty="0" smtClean="0"/>
              <a:t>specifico.</a:t>
            </a:r>
            <a:endParaRPr lang="it-IT" sz="2400" dirty="0"/>
          </a:p>
          <a:p>
            <a:pPr marL="0" indent="0">
              <a:buNone/>
            </a:pPr>
            <a:endParaRPr lang="it-IT" dirty="0" smtClean="0"/>
          </a:p>
        </p:txBody>
      </p:sp>
      <p:sp>
        <p:nvSpPr>
          <p:cNvPr id="4" name="Segnaposto testo 3"/>
          <p:cNvSpPr>
            <a:spLocks noGrp="1"/>
          </p:cNvSpPr>
          <p:nvPr>
            <p:ph type="body" sz="half" idx="2"/>
          </p:nvPr>
        </p:nvSpPr>
        <p:spPr/>
        <p:txBody>
          <a:bodyPr>
            <a:normAutofit/>
          </a:bodyPr>
          <a:lstStyle/>
          <a:p>
            <a:pPr algn="just"/>
            <a:r>
              <a:rPr lang="it-IT" dirty="0"/>
              <a:t>Vi sono comprese tre </a:t>
            </a:r>
            <a:r>
              <a:rPr lang="it-IT" dirty="0" smtClean="0"/>
              <a:t>grandi sotto-categorie:</a:t>
            </a:r>
          </a:p>
          <a:p>
            <a:pPr algn="just"/>
            <a:endParaRPr lang="it-IT" dirty="0"/>
          </a:p>
          <a:p>
            <a:pPr algn="just"/>
            <a:r>
              <a:rPr lang="it-IT" dirty="0" smtClean="0"/>
              <a:t>quella </a:t>
            </a:r>
            <a:r>
              <a:rPr lang="it-IT" dirty="0"/>
              <a:t>della </a:t>
            </a:r>
            <a:r>
              <a:rPr lang="it-IT" dirty="0" smtClean="0"/>
              <a:t>disabilità</a:t>
            </a:r>
          </a:p>
          <a:p>
            <a:pPr algn="just"/>
            <a:r>
              <a:rPr lang="it-IT" dirty="0" smtClean="0"/>
              <a:t> </a:t>
            </a:r>
          </a:p>
          <a:p>
            <a:pPr algn="just"/>
            <a:r>
              <a:rPr lang="it-IT" dirty="0" smtClean="0"/>
              <a:t>quella </a:t>
            </a:r>
            <a:r>
              <a:rPr lang="it-IT" dirty="0"/>
              <a:t>dei disturbi evolutivi specifici </a:t>
            </a:r>
            <a:endParaRPr lang="it-IT" dirty="0" smtClean="0"/>
          </a:p>
          <a:p>
            <a:pPr algn="just"/>
            <a:endParaRPr lang="it-IT" dirty="0"/>
          </a:p>
          <a:p>
            <a:pPr algn="just"/>
            <a:r>
              <a:rPr lang="it-IT" dirty="0" smtClean="0"/>
              <a:t>e </a:t>
            </a:r>
            <a:r>
              <a:rPr lang="it-IT" dirty="0"/>
              <a:t>quella dello svantaggio socioeconomico,</a:t>
            </a:r>
          </a:p>
          <a:p>
            <a:pPr algn="just"/>
            <a:r>
              <a:rPr lang="it-IT" dirty="0"/>
              <a:t>linguistico, culturale. </a:t>
            </a:r>
            <a:endParaRPr lang="it-IT" dirty="0" smtClean="0"/>
          </a:p>
          <a:p>
            <a:pPr algn="just"/>
            <a:endParaRPr lang="it-IT" dirty="0"/>
          </a:p>
          <a:p>
            <a:pPr algn="ctr"/>
            <a:r>
              <a:rPr lang="it-IT" b="1" dirty="0" smtClean="0"/>
              <a:t>PER UN TOTALE DEL 13%DELLA POPOLAZIONE SCOLASTICA</a:t>
            </a:r>
            <a:endParaRPr lang="it-IT" b="1" dirty="0"/>
          </a:p>
          <a:p>
            <a:endParaRPr lang="it-IT" dirty="0"/>
          </a:p>
        </p:txBody>
      </p:sp>
    </p:spTree>
    <p:extLst>
      <p:ext uri="{BB962C8B-B14F-4D97-AF65-F5344CB8AC3E}">
        <p14:creationId xmlns:p14="http://schemas.microsoft.com/office/powerpoint/2010/main" val="162505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PDP: Piano Didattico Personalizzato</a:t>
            </a:r>
            <a:endParaRPr lang="it-IT" b="1" dirty="0"/>
          </a:p>
        </p:txBody>
      </p:sp>
      <p:sp>
        <p:nvSpPr>
          <p:cNvPr id="3" name="Segnaposto contenuto 2"/>
          <p:cNvSpPr>
            <a:spLocks noGrp="1"/>
          </p:cNvSpPr>
          <p:nvPr>
            <p:ph idx="1"/>
          </p:nvPr>
        </p:nvSpPr>
        <p:spPr/>
        <p:txBody>
          <a:bodyPr>
            <a:normAutofit lnSpcReduction="10000"/>
          </a:bodyPr>
          <a:lstStyle/>
          <a:p>
            <a:pPr marL="0" indent="0" algn="just">
              <a:buNone/>
            </a:pPr>
            <a:r>
              <a:rPr lang="it-IT" sz="2000" dirty="0" smtClean="0"/>
              <a:t>Dalle </a:t>
            </a:r>
            <a:r>
              <a:rPr lang="it-IT" sz="2000" dirty="0"/>
              <a:t>considerazioni sopra esposte si evidenzia, in particolare, la necessità di elaborare un percorso individualizzato e personalizzato per alunni e studenti con bisogni educativi </a:t>
            </a:r>
            <a:r>
              <a:rPr lang="it-IT" sz="2000" dirty="0" err="1" smtClean="0"/>
              <a:t>speciali,</a:t>
            </a:r>
            <a:r>
              <a:rPr lang="it-IT" sz="1800" dirty="0" err="1" smtClean="0"/>
              <a:t>anche</a:t>
            </a:r>
            <a:r>
              <a:rPr lang="it-IT" sz="1800" dirty="0" smtClean="0"/>
              <a:t> </a:t>
            </a:r>
            <a:r>
              <a:rPr lang="it-IT" sz="1800" dirty="0"/>
              <a:t>attraverso la redazione </a:t>
            </a:r>
            <a:r>
              <a:rPr lang="it-IT" sz="1800" dirty="0" smtClean="0"/>
              <a:t>di un</a:t>
            </a:r>
          </a:p>
          <a:p>
            <a:pPr marL="0" indent="0" algn="just">
              <a:buNone/>
            </a:pPr>
            <a:endParaRPr lang="it-IT" sz="1800" dirty="0"/>
          </a:p>
          <a:p>
            <a:pPr marL="0" indent="0" algn="just">
              <a:buNone/>
            </a:pPr>
            <a:endParaRPr lang="it-IT" sz="1800" dirty="0" smtClean="0"/>
          </a:p>
          <a:p>
            <a:pPr marL="0" indent="0" algn="just">
              <a:buNone/>
            </a:pPr>
            <a:endParaRPr lang="it-IT" sz="1800" dirty="0"/>
          </a:p>
          <a:p>
            <a:pPr marL="0" indent="0" algn="just">
              <a:buNone/>
            </a:pPr>
            <a:endParaRPr lang="it-IT" sz="1800" dirty="0" smtClean="0"/>
          </a:p>
          <a:p>
            <a:pPr marL="0" indent="0" algn="just">
              <a:buNone/>
            </a:pPr>
            <a:endParaRPr lang="it-IT" sz="1800" dirty="0"/>
          </a:p>
          <a:p>
            <a:pPr marL="0" indent="0" algn="just">
              <a:buNone/>
            </a:pPr>
            <a:endParaRPr lang="it-IT" sz="1800" dirty="0" smtClean="0"/>
          </a:p>
          <a:p>
            <a:pPr marL="0" indent="0" algn="just">
              <a:buNone/>
            </a:pPr>
            <a:endParaRPr lang="it-IT" sz="1800" dirty="0"/>
          </a:p>
          <a:p>
            <a:pPr marL="0" indent="0" algn="just">
              <a:buNone/>
            </a:pPr>
            <a:endParaRPr lang="it-IT" sz="1800" dirty="0" smtClean="0"/>
          </a:p>
          <a:p>
            <a:pPr marL="0" indent="0" algn="just">
              <a:buNone/>
            </a:pPr>
            <a:endParaRPr lang="it-IT" sz="1800" dirty="0" smtClean="0"/>
          </a:p>
          <a:p>
            <a:pPr marL="0" indent="0" algn="just">
              <a:buNone/>
            </a:pPr>
            <a:r>
              <a:rPr lang="it-IT" sz="1800" dirty="0" smtClean="0"/>
              <a:t>individuale </a:t>
            </a:r>
            <a:r>
              <a:rPr lang="it-IT" sz="1800" dirty="0"/>
              <a:t>o anche riferito a tutti i bambini della classe con BES, ma articolato, che serva come strumento di lavoro in itinere per gli insegnanti ed abbia la funzione di documentare alle famiglie le strategie di intervento programmate</a:t>
            </a:r>
            <a:r>
              <a:rPr lang="it-IT" dirty="0"/>
              <a:t>.</a:t>
            </a:r>
          </a:p>
          <a:p>
            <a:pPr marL="0" indent="0">
              <a:buNone/>
            </a:pP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541041"/>
            <a:ext cx="34512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57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Classificazione</a:t>
            </a:r>
            <a:br>
              <a:rPr lang="it-IT" dirty="0" smtClean="0"/>
            </a:br>
            <a:r>
              <a:rPr lang="it-IT" dirty="0" smtClean="0"/>
              <a:t>dei </a:t>
            </a:r>
            <a:r>
              <a:rPr lang="it-IT" dirty="0" err="1" smtClean="0"/>
              <a:t>dsa</a:t>
            </a:r>
            <a:endParaRPr lang="it-IT" dirty="0"/>
          </a:p>
        </p:txBody>
      </p:sp>
      <p:sp>
        <p:nvSpPr>
          <p:cNvPr id="3" name="Segnaposto testo 2"/>
          <p:cNvSpPr>
            <a:spLocks noGrp="1"/>
          </p:cNvSpPr>
          <p:nvPr>
            <p:ph type="body" idx="1"/>
          </p:nvPr>
        </p:nvSpPr>
        <p:spPr/>
        <p:txBody>
          <a:bodyPr/>
          <a:lstStyle/>
          <a:p>
            <a:r>
              <a:rPr lang="it-IT" dirty="0" smtClean="0"/>
              <a:t>Definizione e caratteristiche di apprendimento</a:t>
            </a:r>
            <a:endParaRPr lang="it-IT" dirty="0"/>
          </a:p>
        </p:txBody>
      </p:sp>
    </p:spTree>
    <p:extLst>
      <p:ext uri="{BB962C8B-B14F-4D97-AF65-F5344CB8AC3E}">
        <p14:creationId xmlns:p14="http://schemas.microsoft.com/office/powerpoint/2010/main" val="411404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517525"/>
            <a:ext cx="8497887" cy="58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44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CODICI NELLE DIAGNOSI</a:t>
            </a:r>
            <a:endParaRPr lang="it-IT" dirty="0"/>
          </a:p>
        </p:txBody>
      </p:sp>
      <p:sp>
        <p:nvSpPr>
          <p:cNvPr id="4" name="Segnaposto testo 3"/>
          <p:cNvSpPr>
            <a:spLocks noGrp="1"/>
          </p:cNvSpPr>
          <p:nvPr>
            <p:ph type="body" sz="half" idx="2"/>
          </p:nvPr>
        </p:nvSpPr>
        <p:spPr/>
        <p:txBody>
          <a:bodyPr/>
          <a:lstStyle/>
          <a:p>
            <a:endParaRPr lang="it-IT"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8364" y="1844824"/>
            <a:ext cx="543407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234962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45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60987"/>
            <a:ext cx="7776864"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899592" y="404664"/>
            <a:ext cx="7488832" cy="400110"/>
          </a:xfrm>
          <a:prstGeom prst="rect">
            <a:avLst/>
          </a:prstGeom>
          <a:noFill/>
        </p:spPr>
        <p:txBody>
          <a:bodyPr wrap="square" rtlCol="0">
            <a:spAutoFit/>
          </a:bodyPr>
          <a:lstStyle/>
          <a:p>
            <a:pPr algn="ctr"/>
            <a:r>
              <a:rPr lang="it-IT" sz="2000" b="1" dirty="0" smtClean="0"/>
              <a:t>RAPPORTO REGIONALE 2015</a:t>
            </a:r>
            <a:endParaRPr lang="it-IT" sz="2000" b="1" dirty="0"/>
          </a:p>
        </p:txBody>
      </p:sp>
    </p:spTree>
    <p:extLst>
      <p:ext uri="{BB962C8B-B14F-4D97-AF65-F5344CB8AC3E}">
        <p14:creationId xmlns:p14="http://schemas.microsoft.com/office/powerpoint/2010/main" val="387428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76" y="404664"/>
            <a:ext cx="68580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149080"/>
            <a:ext cx="22383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876" y="2773709"/>
            <a:ext cx="22383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060848"/>
            <a:ext cx="275272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560" y="4326917"/>
            <a:ext cx="33623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90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CENNI </a:t>
            </a:r>
            <a:r>
              <a:rPr lang="it-IT" sz="2400" dirty="0" smtClean="0"/>
              <a:t>alla normativa di riferimento</a:t>
            </a:r>
            <a:endParaRPr lang="it-IT" sz="2400" dirty="0"/>
          </a:p>
        </p:txBody>
      </p:sp>
      <p:sp>
        <p:nvSpPr>
          <p:cNvPr id="3" name="Sottotitolo 2"/>
          <p:cNvSpPr>
            <a:spLocks noGrp="1"/>
          </p:cNvSpPr>
          <p:nvPr>
            <p:ph type="subTitle" idx="1"/>
          </p:nvPr>
        </p:nvSpPr>
        <p:spPr/>
        <p:txBody>
          <a:bodyPr/>
          <a:lstStyle/>
          <a:p>
            <a:pPr algn="just"/>
            <a:r>
              <a:rPr lang="it-IT" dirty="0" smtClean="0"/>
              <a:t>Normativa generale e specifica , che prende avvio da documenti internazionali, per esempio la Conferenza di Salamanca sul principio dell’educazione inclusiva del 2009.</a:t>
            </a:r>
            <a:endParaRPr lang="it-IT" dirty="0"/>
          </a:p>
        </p:txBody>
      </p:sp>
    </p:spTree>
    <p:extLst>
      <p:ext uri="{BB962C8B-B14F-4D97-AF65-F5344CB8AC3E}">
        <p14:creationId xmlns:p14="http://schemas.microsoft.com/office/powerpoint/2010/main" val="1172471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PARAMETRI DIAGNOSTICI</a:t>
            </a:r>
            <a:endParaRPr lang="it-IT" dirty="0"/>
          </a:p>
        </p:txBody>
      </p:sp>
      <p:sp>
        <p:nvSpPr>
          <p:cNvPr id="3" name="Segnaposto testo 2"/>
          <p:cNvSpPr>
            <a:spLocks noGrp="1"/>
          </p:cNvSpPr>
          <p:nvPr>
            <p:ph type="body" idx="1"/>
          </p:nvPr>
        </p:nvSpPr>
        <p:spPr/>
        <p:txBody>
          <a:bodyPr>
            <a:normAutofit fontScale="85000" lnSpcReduction="20000"/>
          </a:bodyPr>
          <a:lstStyle/>
          <a:p>
            <a:r>
              <a:rPr lang="it-IT" sz="2600" b="1" dirty="0" smtClean="0"/>
              <a:t>VELOCITA’ </a:t>
            </a:r>
          </a:p>
          <a:p>
            <a:r>
              <a:rPr lang="it-IT" dirty="0" smtClean="0"/>
              <a:t>(sillabe al secondo)</a:t>
            </a:r>
            <a:endParaRPr lang="it-IT" dirty="0"/>
          </a:p>
        </p:txBody>
      </p:sp>
      <p:sp>
        <p:nvSpPr>
          <p:cNvPr id="5" name="Segnaposto testo 4"/>
          <p:cNvSpPr>
            <a:spLocks noGrp="1"/>
          </p:cNvSpPr>
          <p:nvPr>
            <p:ph type="body" sz="quarter" idx="3"/>
          </p:nvPr>
        </p:nvSpPr>
        <p:spPr/>
        <p:txBody>
          <a:bodyPr/>
          <a:lstStyle/>
          <a:p>
            <a:r>
              <a:rPr lang="it-IT" b="1" dirty="0" smtClean="0"/>
              <a:t>CORRETTEZZA</a:t>
            </a:r>
            <a:endParaRPr lang="it-IT" b="1" dirty="0"/>
          </a:p>
        </p:txBody>
      </p:sp>
      <p:pic>
        <p:nvPicPr>
          <p:cNvPr id="1536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6853" y="2420888"/>
            <a:ext cx="407625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16016" y="2420889"/>
            <a:ext cx="393223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3933056"/>
            <a:ext cx="4230934" cy="261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573017"/>
            <a:ext cx="374441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53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t>VELOCITA’ DI LETTURA</a:t>
            </a:r>
            <a:endParaRPr lang="it-IT" sz="3600" b="1"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5040560" cy="456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79512" y="6093296"/>
            <a:ext cx="8712968" cy="307777"/>
          </a:xfrm>
          <a:prstGeom prst="rect">
            <a:avLst/>
          </a:prstGeom>
          <a:noFill/>
        </p:spPr>
        <p:txBody>
          <a:bodyPr wrap="square" rtlCol="0">
            <a:spAutoFit/>
          </a:bodyPr>
          <a:lstStyle/>
          <a:p>
            <a:pPr algn="ctr"/>
            <a:r>
              <a:rPr lang="it-IT" sz="1400" b="1" dirty="0" smtClean="0"/>
              <a:t>CRESCE PER 0,5 SILLABE AL SECONDO OGNI ANNO FINO ALLA TERZA SUPERIORE CIRCA</a:t>
            </a:r>
            <a:endParaRPr lang="it-IT" sz="1400" b="1" dirty="0"/>
          </a:p>
        </p:txBody>
      </p:sp>
    </p:spTree>
    <p:extLst>
      <p:ext uri="{BB962C8B-B14F-4D97-AF65-F5344CB8AC3E}">
        <p14:creationId xmlns:p14="http://schemas.microsoft.com/office/powerpoint/2010/main" val="450754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dirty="0" smtClean="0"/>
              <a:t>COMORBILITA</a:t>
            </a:r>
            <a:r>
              <a:rPr lang="it-IT" dirty="0" smtClean="0"/>
              <a:t>’</a:t>
            </a:r>
            <a:endParaRPr lang="it-IT" dirty="0"/>
          </a:p>
        </p:txBody>
      </p:sp>
      <p:sp>
        <p:nvSpPr>
          <p:cNvPr id="4" name="Segnaposto testo 3"/>
          <p:cNvSpPr>
            <a:spLocks noGrp="1"/>
          </p:cNvSpPr>
          <p:nvPr>
            <p:ph type="body" sz="half" idx="2"/>
          </p:nvPr>
        </p:nvSpPr>
        <p:spPr/>
        <p:txBody>
          <a:bodyPr/>
          <a:lstStyle/>
          <a:p>
            <a:endParaRPr lang="it-IT" dirty="0" smtClean="0"/>
          </a:p>
          <a:p>
            <a:endParaRPr lang="it-IT" dirty="0"/>
          </a:p>
          <a:p>
            <a:endParaRPr lang="it-IT" dirty="0" smtClean="0"/>
          </a:p>
          <a:p>
            <a:endParaRPr lang="it-IT" dirty="0"/>
          </a:p>
          <a:p>
            <a:r>
              <a:rPr lang="it-IT" sz="1600" b="1" dirty="0" smtClean="0"/>
              <a:t>COESISTENZA DI DUE O PIU’ PROBLEMATICHE DIAGNOSTICATE</a:t>
            </a:r>
            <a:endParaRPr lang="it-IT" sz="1600" b="1"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4486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266825"/>
            <a:ext cx="6048672"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708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QUALI  DISTURBI  ASSOCIATI?</a:t>
            </a:r>
            <a:endParaRPr lang="it-IT"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009775"/>
            <a:ext cx="912495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36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28092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789040"/>
            <a:ext cx="2463924" cy="23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38747"/>
            <a:ext cx="2946673" cy="329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9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792080"/>
            <a:ext cx="2417384" cy="1261872"/>
          </a:xfrm>
        </p:spPr>
        <p:txBody>
          <a:bodyPr/>
          <a:lstStyle/>
          <a:p>
            <a:r>
              <a:rPr lang="it-IT" sz="2000" b="1" dirty="0" smtClean="0"/>
              <a:t>DISORTOGRAFIA</a:t>
            </a:r>
            <a:endParaRPr lang="it-IT" sz="2000" b="1" dirty="0"/>
          </a:p>
        </p:txBody>
      </p:sp>
      <p:sp>
        <p:nvSpPr>
          <p:cNvPr id="4" name="Segnaposto testo 3"/>
          <p:cNvSpPr>
            <a:spLocks noGrp="1"/>
          </p:cNvSpPr>
          <p:nvPr>
            <p:ph type="body" sz="half" idx="2"/>
          </p:nvPr>
        </p:nvSpPr>
        <p:spPr/>
        <p:txBody>
          <a:bodyPr/>
          <a:lstStyle/>
          <a:p>
            <a:endParaRPr lang="it-IT"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764704"/>
            <a:ext cx="583264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1" y="2060848"/>
            <a:ext cx="268054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77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b="1" dirty="0" smtClean="0"/>
              <a:t>L’IMPORTANZA DEL </a:t>
            </a:r>
            <a:br>
              <a:rPr lang="it-IT" sz="2000" b="1" dirty="0" smtClean="0"/>
            </a:br>
            <a:r>
              <a:rPr lang="it-IT" sz="2000" b="1" dirty="0" smtClean="0"/>
              <a:t>LESSICO</a:t>
            </a:r>
            <a:endParaRPr lang="it-IT" sz="2000" b="1" dirty="0"/>
          </a:p>
        </p:txBody>
      </p:sp>
      <p:sp>
        <p:nvSpPr>
          <p:cNvPr id="4" name="Segnaposto testo 3"/>
          <p:cNvSpPr>
            <a:spLocks noGrp="1"/>
          </p:cNvSpPr>
          <p:nvPr>
            <p:ph type="body" sz="half" idx="2"/>
          </p:nvPr>
        </p:nvSpPr>
        <p:spPr/>
        <p:txBody>
          <a:bodyPr/>
          <a:lstStyle/>
          <a:p>
            <a:endParaRPr lang="it-IT" dirty="0" smtClean="0"/>
          </a:p>
          <a:p>
            <a:endParaRPr lang="it-IT" dirty="0"/>
          </a:p>
          <a:p>
            <a:r>
              <a:rPr lang="it-IT" sz="2800" b="1" dirty="0" smtClean="0"/>
              <a:t>LO SO </a:t>
            </a:r>
          </a:p>
          <a:p>
            <a:r>
              <a:rPr lang="it-IT" sz="2800" b="1" dirty="0" smtClean="0"/>
              <a:t>MA </a:t>
            </a:r>
          </a:p>
          <a:p>
            <a:r>
              <a:rPr lang="it-IT" sz="2800" b="1" dirty="0" smtClean="0"/>
              <a:t>NON LO SO SPIEGARE</a:t>
            </a:r>
            <a:endParaRPr lang="it-IT" sz="2800" b="1"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764704"/>
            <a:ext cx="554461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22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DISCALCULIA</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sz="2600" b="1" dirty="0"/>
              <a:t>DISTURBO geneticamente determinato che impedisce di calcolare con fluidità e correttezza</a:t>
            </a:r>
            <a:r>
              <a:rPr lang="it-IT" dirty="0" smtClean="0"/>
              <a:t>.</a:t>
            </a:r>
            <a:endParaRPr lang="it-IT" dirty="0"/>
          </a:p>
          <a:p>
            <a:pPr>
              <a:buFontTx/>
              <a:buChar char="-"/>
            </a:pPr>
            <a:r>
              <a:rPr lang="it-IT" sz="3100" dirty="0" smtClean="0"/>
              <a:t>Deficit </a:t>
            </a:r>
            <a:r>
              <a:rPr lang="it-IT" sz="3100" dirty="0"/>
              <a:t>nella strutturazione cognitiva delle componenti di cognizione numerica (cecità ai numeri: </a:t>
            </a:r>
            <a:r>
              <a:rPr lang="it-IT" sz="3100" dirty="0" err="1"/>
              <a:t>subitizing</a:t>
            </a:r>
            <a:r>
              <a:rPr lang="it-IT" sz="3100" dirty="0"/>
              <a:t>, meccanismi di quantificazione, comparazione, seriazione, strategie di calcolo </a:t>
            </a:r>
            <a:r>
              <a:rPr lang="it-IT" sz="3100" dirty="0" smtClean="0"/>
              <a:t>amente)</a:t>
            </a:r>
          </a:p>
          <a:p>
            <a:pPr>
              <a:buFontTx/>
              <a:buChar char="-"/>
            </a:pPr>
            <a:endParaRPr lang="it-IT" sz="3100" dirty="0"/>
          </a:p>
          <a:p>
            <a:pPr>
              <a:buFontTx/>
              <a:buChar char="-"/>
            </a:pPr>
            <a:r>
              <a:rPr lang="it-IT" sz="3100" dirty="0" smtClean="0"/>
              <a:t>Deficit di tipo </a:t>
            </a:r>
            <a:r>
              <a:rPr lang="it-IT" sz="3100" dirty="0" err="1" smtClean="0"/>
              <a:t>visuo</a:t>
            </a:r>
            <a:r>
              <a:rPr lang="it-IT" sz="3100" dirty="0" smtClean="0"/>
              <a:t> – spaziale</a:t>
            </a:r>
          </a:p>
          <a:p>
            <a:pPr>
              <a:buFontTx/>
              <a:buChar char="-"/>
            </a:pPr>
            <a:endParaRPr lang="it-IT" sz="3100" dirty="0"/>
          </a:p>
          <a:p>
            <a:pPr marL="0" indent="0">
              <a:buNone/>
            </a:pPr>
            <a:r>
              <a:rPr lang="it-IT" sz="3100" dirty="0"/>
              <a:t>- Deficit nell’acquisizione delle procedure (lettura, scrittura, incolonnamento dei numeri) e/o negli algoritmi del calcolo (recupero dei fatti numerici e algoritmi del calcolo scritto).</a:t>
            </a:r>
          </a:p>
          <a:p>
            <a:pPr marL="0" indent="0">
              <a:buNone/>
            </a:pPr>
            <a:endParaRPr lang="it-IT" sz="31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1" y="3830854"/>
            <a:ext cx="2691276" cy="249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649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CONSEGUENZE</a:t>
            </a:r>
            <a:endParaRPr lang="it-IT" dirty="0"/>
          </a:p>
        </p:txBody>
      </p:sp>
      <p:pic>
        <p:nvPicPr>
          <p:cNvPr id="2355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700808"/>
            <a:ext cx="398340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23929" y="2204864"/>
            <a:ext cx="493204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reccia angolare bidirezionale 10"/>
          <p:cNvSpPr/>
          <p:nvPr/>
        </p:nvSpPr>
        <p:spPr>
          <a:xfrm rot="5400000">
            <a:off x="2266016" y="3429000"/>
            <a:ext cx="1224136" cy="1080120"/>
          </a:xfrm>
          <a:prstGeom prst="leftUp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63022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3200" b="1" dirty="0" smtClean="0"/>
              <a:t>MISURE COMPENSATIVE </a:t>
            </a:r>
            <a:br>
              <a:rPr lang="it-IT" sz="3200" b="1" dirty="0" smtClean="0"/>
            </a:br>
            <a:r>
              <a:rPr lang="it-IT" sz="3200" b="1" dirty="0" smtClean="0"/>
              <a:t>E DISPENSATIVE</a:t>
            </a:r>
            <a:endParaRPr lang="it-IT" sz="3200" b="1" dirty="0"/>
          </a:p>
        </p:txBody>
      </p:sp>
      <p:sp>
        <p:nvSpPr>
          <p:cNvPr id="3" name="Sottotitolo 2"/>
          <p:cNvSpPr>
            <a:spLocks noGrp="1"/>
          </p:cNvSpPr>
          <p:nvPr>
            <p:ph type="subTitle" idx="1"/>
          </p:nvPr>
        </p:nvSpPr>
        <p:spPr>
          <a:xfrm>
            <a:off x="685800" y="3505200"/>
            <a:ext cx="7990656" cy="3092152"/>
          </a:xfrm>
        </p:spPr>
        <p:txBody>
          <a:bodyPr>
            <a:normAutofit fontScale="92500" lnSpcReduction="20000"/>
          </a:bodyPr>
          <a:lstStyle/>
          <a:p>
            <a:r>
              <a:rPr lang="it-IT" dirty="0">
                <a:solidFill>
                  <a:schemeClr val="tx1"/>
                </a:solidFill>
              </a:rPr>
              <a:t>Nelle Linee Guida viene dato grande valore alla didattica per la promozione del successo scolastico di tutti gli alunni.</a:t>
            </a:r>
          </a:p>
          <a:p>
            <a:r>
              <a:rPr lang="it-IT" b="1" dirty="0">
                <a:solidFill>
                  <a:schemeClr val="tx1"/>
                </a:solidFill>
              </a:rPr>
              <a:t>Per DIDATTICA INDIVIDUALIZZATA  si intende il recupero individuale su obiettivi comuni alla classe:</a:t>
            </a:r>
          </a:p>
          <a:p>
            <a:r>
              <a:rPr lang="it-IT" b="1" dirty="0">
                <a:solidFill>
                  <a:schemeClr val="tx1"/>
                </a:solidFill>
              </a:rPr>
              <a:t>Obiettivi minimi in alcune materie</a:t>
            </a:r>
          </a:p>
          <a:p>
            <a:r>
              <a:rPr lang="it-IT" b="1" dirty="0">
                <a:solidFill>
                  <a:schemeClr val="tx1"/>
                </a:solidFill>
              </a:rPr>
              <a:t>Attività di recupero ( specialmente lo sportello)</a:t>
            </a:r>
          </a:p>
          <a:p>
            <a:r>
              <a:rPr lang="it-IT" b="1" dirty="0">
                <a:solidFill>
                  <a:schemeClr val="tx1"/>
                </a:solidFill>
              </a:rPr>
              <a:t>Attività mirate allo sviluppo di competenze e strategie compensative</a:t>
            </a:r>
          </a:p>
          <a:p>
            <a:r>
              <a:rPr lang="it-IT" b="1" dirty="0">
                <a:solidFill>
                  <a:schemeClr val="tx1"/>
                </a:solidFill>
              </a:rPr>
              <a:t>Attività sul metodo di studio</a:t>
            </a:r>
          </a:p>
          <a:p>
            <a:endParaRPr lang="it-IT" dirty="0"/>
          </a:p>
        </p:txBody>
      </p:sp>
    </p:spTree>
    <p:extLst>
      <p:ext uri="{BB962C8B-B14F-4D97-AF65-F5344CB8AC3E}">
        <p14:creationId xmlns:p14="http://schemas.microsoft.com/office/powerpoint/2010/main" val="212850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Normativa generale</a:t>
            </a:r>
            <a:endParaRPr lang="it-IT" dirty="0"/>
          </a:p>
        </p:txBody>
      </p:sp>
      <p:sp>
        <p:nvSpPr>
          <p:cNvPr id="3" name="Segnaposto contenuto 2"/>
          <p:cNvSpPr>
            <a:spLocks noGrp="1"/>
          </p:cNvSpPr>
          <p:nvPr>
            <p:ph idx="1"/>
          </p:nvPr>
        </p:nvSpPr>
        <p:spPr/>
        <p:txBody>
          <a:bodyPr>
            <a:normAutofit/>
          </a:bodyPr>
          <a:lstStyle/>
          <a:p>
            <a:pPr algn="just"/>
            <a:r>
              <a:rPr lang="it-IT" b="1" dirty="0"/>
              <a:t>La  legge  59/97,  </a:t>
            </a:r>
            <a:r>
              <a:rPr lang="it-IT" dirty="0"/>
              <a:t>che    prevede  “…  autonomia  didattica  finalizzata  al  diritto  di </a:t>
            </a:r>
            <a:r>
              <a:rPr lang="it-IT" dirty="0" smtClean="0"/>
              <a:t>apprendere…</a:t>
            </a:r>
          </a:p>
          <a:p>
            <a:pPr marL="0" indent="0" algn="just">
              <a:buNone/>
            </a:pPr>
            <a:endParaRPr lang="it-IT" dirty="0" smtClean="0"/>
          </a:p>
          <a:p>
            <a:pPr algn="just"/>
            <a:r>
              <a:rPr lang="it-IT" dirty="0"/>
              <a:t>Il </a:t>
            </a:r>
            <a:r>
              <a:rPr lang="it-IT" b="1" dirty="0"/>
              <a:t>DPR 275/99, </a:t>
            </a:r>
            <a:r>
              <a:rPr lang="it-IT" dirty="0"/>
              <a:t>il famoso </a:t>
            </a:r>
            <a:r>
              <a:rPr lang="it-IT" b="1" dirty="0"/>
              <a:t>Regolamento dell’autonomia</a:t>
            </a:r>
            <a:r>
              <a:rPr lang="it-IT" dirty="0"/>
              <a:t>,  che (Art. 4)   prevede che </a:t>
            </a:r>
            <a:r>
              <a:rPr lang="it-IT" dirty="0" smtClean="0"/>
              <a:t>“</a:t>
            </a:r>
            <a:r>
              <a:rPr lang="it-IT" i="1" dirty="0"/>
              <a:t>Le  istituzioni  scolastiche  …  riconoscono  e  valorizzano  le  diversità,  promuovono  le potenzialità  di  ciascuno  adottando  tutte  le  iniziative  utili  al  raggiungimento  del </a:t>
            </a:r>
            <a:r>
              <a:rPr lang="it-IT" i="1" dirty="0" smtClean="0"/>
              <a:t>successo </a:t>
            </a:r>
            <a:r>
              <a:rPr lang="it-IT" i="1" dirty="0"/>
              <a:t>formativo.                  </a:t>
            </a:r>
            <a:r>
              <a:rPr lang="it-IT" i="1" dirty="0" smtClean="0"/>
              <a:t>Le </a:t>
            </a:r>
            <a:r>
              <a:rPr lang="it-IT" i="1" dirty="0"/>
              <a:t>istituzioni scolastiche possono adottare tutte le </a:t>
            </a:r>
            <a:r>
              <a:rPr lang="it-IT" i="1" dirty="0" smtClean="0"/>
              <a:t>forme  </a:t>
            </a:r>
            <a:r>
              <a:rPr lang="it-IT" i="1" dirty="0"/>
              <a:t>di  flessibilità  che  ritengono  opportune  e </a:t>
            </a:r>
            <a:r>
              <a:rPr lang="it-IT" i="1" dirty="0" smtClean="0"/>
              <a:t>l’attivazione  </a:t>
            </a:r>
            <a:r>
              <a:rPr lang="it-IT" i="1" dirty="0"/>
              <a:t>di  percorsi </a:t>
            </a:r>
            <a:r>
              <a:rPr lang="it-IT" i="1" dirty="0" smtClean="0"/>
              <a:t>didattici </a:t>
            </a:r>
            <a:r>
              <a:rPr lang="it-IT" i="1" dirty="0"/>
              <a:t>individualizzati, nel rispetto del principio generale dell’integrazione degli </a:t>
            </a:r>
            <a:r>
              <a:rPr lang="it-IT" i="1" dirty="0" smtClean="0"/>
              <a:t>alunni…</a:t>
            </a:r>
            <a:endParaRPr lang="it-IT" i="1" dirty="0"/>
          </a:p>
        </p:txBody>
      </p:sp>
    </p:spTree>
    <p:extLst>
      <p:ext uri="{BB962C8B-B14F-4D97-AF65-F5344CB8AC3E}">
        <p14:creationId xmlns:p14="http://schemas.microsoft.com/office/powerpoint/2010/main" val="394870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DISPENSARE</a:t>
            </a:r>
            <a:endParaRPr lang="it-IT" b="1" dirty="0"/>
          </a:p>
        </p:txBody>
      </p:sp>
      <p:sp>
        <p:nvSpPr>
          <p:cNvPr id="3" name="Segnaposto contenuto 2"/>
          <p:cNvSpPr>
            <a:spLocks noGrp="1"/>
          </p:cNvSpPr>
          <p:nvPr>
            <p:ph idx="1"/>
          </p:nvPr>
        </p:nvSpPr>
        <p:spPr/>
        <p:txBody>
          <a:bodyPr/>
          <a:lstStyle/>
          <a:p>
            <a:pPr marL="0" indent="0" algn="just">
              <a:buNone/>
            </a:pPr>
            <a:r>
              <a:rPr lang="it-IT" dirty="0"/>
              <a:t>Non esiste la misura standard: vista l’importanza della scelta di dispensare, devono essere attentamente osservati e valutati gli ambiti nei quali si può applicare, anche temporaneamente la dispensa; </a:t>
            </a:r>
            <a:r>
              <a:rPr lang="it-IT" b="1" dirty="0"/>
              <a:t>il parametro fondamentale è la fatica:</a:t>
            </a:r>
            <a:r>
              <a:rPr lang="it-IT" dirty="0"/>
              <a:t> vi sono compiti che per le caratteristiche del singolo richiedono dispendio di energia e tempo. Con la stessa attenzione vanno valutati però i punti di forza dell’alunno, per raggiungere gli obiettivi comuni alla classe.</a:t>
            </a:r>
          </a:p>
          <a:p>
            <a:pPr algn="just"/>
            <a:endParaRPr lang="it-IT" dirty="0"/>
          </a:p>
        </p:txBody>
      </p:sp>
    </p:spTree>
    <p:extLst>
      <p:ext uri="{BB962C8B-B14F-4D97-AF65-F5344CB8AC3E}">
        <p14:creationId xmlns:p14="http://schemas.microsoft.com/office/powerpoint/2010/main" val="99142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Principali  misure dispensative</a:t>
            </a:r>
            <a:endParaRPr lang="it-IT" dirty="0"/>
          </a:p>
        </p:txBody>
      </p:sp>
      <p:sp>
        <p:nvSpPr>
          <p:cNvPr id="3" name="Segnaposto contenuto 2"/>
          <p:cNvSpPr>
            <a:spLocks noGrp="1"/>
          </p:cNvSpPr>
          <p:nvPr>
            <p:ph idx="1"/>
          </p:nvPr>
        </p:nvSpPr>
        <p:spPr/>
        <p:txBody>
          <a:bodyPr>
            <a:normAutofit fontScale="77500" lnSpcReduction="20000"/>
          </a:bodyPr>
          <a:lstStyle/>
          <a:p>
            <a:r>
              <a:rPr lang="it-IT" dirty="0"/>
              <a:t>Dispensa dalla lettura di consegne scritte complesse</a:t>
            </a:r>
          </a:p>
          <a:p>
            <a:r>
              <a:rPr lang="it-IT" dirty="0"/>
              <a:t>Dispensa dal prendere appunti o scrivere sotto dettatura</a:t>
            </a:r>
          </a:p>
          <a:p>
            <a:r>
              <a:rPr lang="it-IT" dirty="0"/>
              <a:t>Dispensa dal copiare alla lavagna</a:t>
            </a:r>
          </a:p>
          <a:p>
            <a:r>
              <a:rPr lang="it-IT" dirty="0"/>
              <a:t>Dispensa dallo studio mnemonico</a:t>
            </a:r>
          </a:p>
          <a:p>
            <a:r>
              <a:rPr lang="it-IT" dirty="0"/>
              <a:t>Dispensa dallo studio della lingua straniera in forma scritta</a:t>
            </a:r>
          </a:p>
          <a:p>
            <a:r>
              <a:rPr lang="it-IT" dirty="0"/>
              <a:t>Dispensa dalla consultazione di dizionari cartacei</a:t>
            </a:r>
          </a:p>
          <a:p>
            <a:r>
              <a:rPr lang="it-IT" dirty="0"/>
              <a:t>Dispensa dai tempi standard</a:t>
            </a:r>
          </a:p>
          <a:p>
            <a:r>
              <a:rPr lang="it-IT" dirty="0"/>
              <a:t>Dispensa da un eccessivo carico di compiti</a:t>
            </a:r>
          </a:p>
          <a:p>
            <a:r>
              <a:rPr lang="it-IT" dirty="0"/>
              <a:t>Dispensa dall’effettuazione di più compiti</a:t>
            </a:r>
          </a:p>
          <a:p>
            <a:endParaRPr lang="it-IT"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1" y="3573016"/>
            <a:ext cx="2633092" cy="284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778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DIDATTICA per compensare</a:t>
            </a:r>
            <a:endParaRPr lang="it-IT" dirty="0"/>
          </a:p>
        </p:txBody>
      </p:sp>
      <p:sp>
        <p:nvSpPr>
          <p:cNvPr id="3" name="Segnaposto contenuto 2"/>
          <p:cNvSpPr>
            <a:spLocks noGrp="1"/>
          </p:cNvSpPr>
          <p:nvPr>
            <p:ph idx="1"/>
          </p:nvPr>
        </p:nvSpPr>
        <p:spPr/>
        <p:txBody>
          <a:bodyPr>
            <a:normAutofit fontScale="70000" lnSpcReduction="20000"/>
          </a:bodyPr>
          <a:lstStyle/>
          <a:p>
            <a:r>
              <a:rPr lang="it-IT" dirty="0"/>
              <a:t>Semplificare delle consegne scritte</a:t>
            </a:r>
          </a:p>
          <a:p>
            <a:r>
              <a:rPr lang="it-IT" dirty="0"/>
              <a:t>Presentare ragionata della quantità di lavoro</a:t>
            </a:r>
          </a:p>
          <a:p>
            <a:r>
              <a:rPr lang="it-IT" dirty="0"/>
              <a:t>Evidenziare le informazioni essenziali il lessico specifico delle discipline</a:t>
            </a:r>
          </a:p>
          <a:p>
            <a:r>
              <a:rPr lang="it-IT" dirty="0"/>
              <a:t>Fornire organizzatori grafici del materiale</a:t>
            </a:r>
          </a:p>
          <a:p>
            <a:r>
              <a:rPr lang="it-IT" dirty="0"/>
              <a:t>Fornire istruzioni e reiterare lo schema</a:t>
            </a:r>
          </a:p>
          <a:p>
            <a:r>
              <a:rPr lang="it-IT" dirty="0"/>
              <a:t>Mantenere un ritmo regolare di spiegazione e ripasso</a:t>
            </a:r>
          </a:p>
          <a:p>
            <a:r>
              <a:rPr lang="it-IT" dirty="0"/>
              <a:t>Fornire lo schema della lezione, dell’argomento ecc.</a:t>
            </a:r>
          </a:p>
          <a:p>
            <a:r>
              <a:rPr lang="it-IT" dirty="0"/>
              <a:t>Incoraggiare l’uso di calendari, agende, scalette</a:t>
            </a:r>
          </a:p>
          <a:p>
            <a:r>
              <a:rPr lang="it-IT" dirty="0"/>
              <a:t>Incoraggiare il lavoro di gruppo, la condivisione degli appunti, il clima collaborativo tra pari</a:t>
            </a:r>
          </a:p>
          <a:p>
            <a:endParaRPr lang="it-IT"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2627784" cy="299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67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COMPENSARE</a:t>
            </a:r>
            <a:endParaRPr lang="it-IT" b="1" dirty="0"/>
          </a:p>
        </p:txBody>
      </p:sp>
      <p:sp>
        <p:nvSpPr>
          <p:cNvPr id="3" name="Segnaposto contenuto 2"/>
          <p:cNvSpPr>
            <a:spLocks noGrp="1"/>
          </p:cNvSpPr>
          <p:nvPr>
            <p:ph idx="1"/>
          </p:nvPr>
        </p:nvSpPr>
        <p:spPr/>
        <p:txBody>
          <a:bodyPr/>
          <a:lstStyle/>
          <a:p>
            <a:pPr marL="0" indent="0">
              <a:buNone/>
            </a:pPr>
            <a:r>
              <a:rPr lang="it-IT" dirty="0"/>
              <a:t>Scomporre i macro obiettivi in sotto – obiettivi</a:t>
            </a:r>
          </a:p>
          <a:p>
            <a:pPr marL="0" indent="0">
              <a:buNone/>
            </a:pPr>
            <a:r>
              <a:rPr lang="it-IT" dirty="0"/>
              <a:t>Puntare al “saper fare”: didattica laboratoriale</a:t>
            </a:r>
          </a:p>
          <a:p>
            <a:pPr marL="0" indent="0">
              <a:buNone/>
            </a:pPr>
            <a:r>
              <a:rPr lang="it-IT" dirty="0"/>
              <a:t>Ampliare l’utilizzo di una pluralità di linguaggi, sfruttando maggiormente il canale </a:t>
            </a:r>
            <a:r>
              <a:rPr lang="it-IT" dirty="0" err="1"/>
              <a:t>visuo</a:t>
            </a:r>
            <a:r>
              <a:rPr lang="it-IT" dirty="0"/>
              <a:t> – spaziale</a:t>
            </a:r>
          </a:p>
          <a:p>
            <a:pPr marL="0" indent="0">
              <a:buNone/>
            </a:pPr>
            <a:r>
              <a:rPr lang="it-IT" dirty="0"/>
              <a:t>Anticipare l’argomento con mappe o schemi</a:t>
            </a:r>
          </a:p>
          <a:p>
            <a:pPr marL="0" indent="0">
              <a:buNone/>
            </a:pPr>
            <a:r>
              <a:rPr lang="it-IT" dirty="0"/>
              <a:t>Sfruttare gli indici </a:t>
            </a:r>
            <a:r>
              <a:rPr lang="it-IT" dirty="0" err="1"/>
              <a:t>paratestuali</a:t>
            </a:r>
            <a:r>
              <a:rPr lang="it-IT" dirty="0"/>
              <a:t>: titoli, note, grafici, tabelle, immagini supportano un’area generalmente deficitaria nei DSA, cioè la memoria a breve termine</a:t>
            </a:r>
          </a:p>
          <a:p>
            <a:pPr marL="0" indent="0">
              <a:buNone/>
            </a:pPr>
            <a:r>
              <a:rPr lang="it-IT" dirty="0"/>
              <a:t>Analisi costruttiva degli errori ( oltre a favorire il </a:t>
            </a:r>
            <a:r>
              <a:rPr lang="it-IT" dirty="0" err="1"/>
              <a:t>tranfert</a:t>
            </a:r>
            <a:r>
              <a:rPr lang="it-IT" dirty="0"/>
              <a:t> di contenuti o strategie, parlarne con docenti e gruppo dei pari , rende l’errore più accettabile, una molla per andare </a:t>
            </a:r>
            <a:r>
              <a:rPr lang="it-IT" dirty="0" smtClean="0"/>
              <a:t>oltre)</a:t>
            </a:r>
            <a:endParaRPr lang="it-IT" dirty="0"/>
          </a:p>
        </p:txBody>
      </p:sp>
    </p:spTree>
    <p:extLst>
      <p:ext uri="{BB962C8B-B14F-4D97-AF65-F5344CB8AC3E}">
        <p14:creationId xmlns:p14="http://schemas.microsoft.com/office/powerpoint/2010/main" val="2726987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2031504"/>
          </a:xfrm>
        </p:spPr>
        <p:txBody>
          <a:bodyPr>
            <a:normAutofit fontScale="90000"/>
          </a:bodyPr>
          <a:lstStyle/>
          <a:p>
            <a:r>
              <a:rPr lang="it-IT" sz="2800" b="1" dirty="0" smtClean="0"/>
              <a:t/>
            </a:r>
            <a:br>
              <a:rPr lang="it-IT" sz="2800" b="1" dirty="0" smtClean="0"/>
            </a:br>
            <a:r>
              <a:rPr lang="it-IT" sz="2800" b="1" dirty="0" smtClean="0"/>
              <a:t>Per il dislessico lo strumento di compensazione migliore in assoluto è un adeguato metodo di studio</a:t>
            </a:r>
            <a:br>
              <a:rPr lang="it-IT" sz="2800" b="1" dirty="0" smtClean="0"/>
            </a:br>
            <a:r>
              <a:rPr lang="it-IT" sz="2400" b="1" dirty="0"/>
              <a:t>	</a:t>
            </a:r>
            <a:r>
              <a:rPr lang="it-IT" sz="2400" b="1" dirty="0" smtClean="0"/>
              <a:t>				(C. Cornoldi)</a:t>
            </a:r>
            <a:endParaRPr lang="it-IT" sz="2400" b="1"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492896"/>
            <a:ext cx="5256584" cy="394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335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solidFill>
                  <a:schemeClr val="tx1"/>
                </a:solidFill>
              </a:rPr>
              <a:t>MISURE  E  </a:t>
            </a:r>
            <a:r>
              <a:rPr lang="it-IT" sz="5300" b="1" dirty="0" smtClean="0">
                <a:solidFill>
                  <a:schemeClr val="tx1"/>
                </a:solidFill>
              </a:rPr>
              <a:t>TECNOLOGIE</a:t>
            </a:r>
            <a:r>
              <a:rPr lang="it-IT" b="1" dirty="0" smtClean="0">
                <a:solidFill>
                  <a:schemeClr val="tx1"/>
                </a:solidFill>
              </a:rPr>
              <a:t> </a:t>
            </a:r>
            <a:br>
              <a:rPr lang="it-IT" b="1" dirty="0" smtClean="0">
                <a:solidFill>
                  <a:schemeClr val="tx1"/>
                </a:solidFill>
              </a:rPr>
            </a:br>
            <a:r>
              <a:rPr lang="it-IT" b="1" dirty="0" smtClean="0">
                <a:solidFill>
                  <a:schemeClr val="tx1"/>
                </a:solidFill>
              </a:rPr>
              <a:t>COMPENSATIVE</a:t>
            </a:r>
            <a:endParaRPr lang="it-IT" b="1" dirty="0">
              <a:solidFill>
                <a:schemeClr val="tx1"/>
              </a:solidFill>
            </a:endParaRPr>
          </a:p>
        </p:txBody>
      </p:sp>
      <p:sp>
        <p:nvSpPr>
          <p:cNvPr id="3" name="Segnaposto contenuto 2"/>
          <p:cNvSpPr>
            <a:spLocks noGrp="1"/>
          </p:cNvSpPr>
          <p:nvPr>
            <p:ph sz="half" idx="1"/>
          </p:nvPr>
        </p:nvSpPr>
        <p:spPr/>
        <p:txBody>
          <a:bodyPr>
            <a:normAutofit fontScale="77500" lnSpcReduction="20000"/>
          </a:bodyPr>
          <a:lstStyle/>
          <a:p>
            <a:pPr>
              <a:buNone/>
            </a:pPr>
            <a:r>
              <a:rPr lang="it-IT" sz="2800" dirty="0" smtClean="0"/>
              <a:t>Da tempo lo strumento informatico è riconosciuto come alleato essenziale per consentire ai ragazzi con DSA un apprendimento efficace; questo approccio attivo e consapevole prevede l’adozione di strategie e stili di apprendimento utili a supportare le abilità di comprensione, memoria e reperimento lessicale, di rielaborazione scritta e orale dei contenuti.</a:t>
            </a:r>
            <a:endParaRPr lang="it-IT" dirty="0"/>
          </a:p>
        </p:txBody>
      </p:sp>
      <p:sp>
        <p:nvSpPr>
          <p:cNvPr id="4" name="Segnaposto contenuto 3"/>
          <p:cNvSpPr>
            <a:spLocks noGrp="1"/>
          </p:cNvSpPr>
          <p:nvPr>
            <p:ph sz="half" idx="2"/>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pPr algn="ctr">
              <a:buNone/>
            </a:pPr>
            <a:r>
              <a:rPr lang="it-IT" b="1" dirty="0" smtClean="0"/>
              <a:t>Gli </a:t>
            </a:r>
            <a:r>
              <a:rPr lang="it-IT" sz="2800" b="1" dirty="0" smtClean="0"/>
              <a:t>strumenti</a:t>
            </a:r>
            <a:r>
              <a:rPr lang="it-IT" sz="2800" dirty="0" smtClean="0"/>
              <a:t>:</a:t>
            </a:r>
          </a:p>
          <a:p>
            <a:pPr algn="ctr">
              <a:buNone/>
            </a:pPr>
            <a:endParaRPr lang="it-IT" sz="2800" dirty="0" smtClean="0"/>
          </a:p>
          <a:p>
            <a:pPr algn="ctr">
              <a:buNone/>
            </a:pPr>
            <a:r>
              <a:rPr lang="it-IT" sz="2800" b="1" dirty="0" err="1" smtClean="0"/>
              <a:t>pc</a:t>
            </a:r>
            <a:r>
              <a:rPr lang="it-IT" sz="2800" b="1" dirty="0" smtClean="0"/>
              <a:t> fisso o portatile</a:t>
            </a:r>
          </a:p>
          <a:p>
            <a:pPr algn="ctr">
              <a:buNone/>
            </a:pPr>
            <a:r>
              <a:rPr lang="it-IT" sz="2800" b="1" dirty="0" smtClean="0"/>
              <a:t>software di sintesi vocale italiana e straniera</a:t>
            </a:r>
          </a:p>
          <a:p>
            <a:pPr algn="ctr">
              <a:buNone/>
            </a:pPr>
            <a:r>
              <a:rPr lang="it-IT" sz="2800" b="1" dirty="0" smtClean="0"/>
              <a:t>programmi per videoscrittura con correttore ortografico</a:t>
            </a:r>
          </a:p>
          <a:p>
            <a:pPr algn="ctr">
              <a:buNone/>
            </a:pPr>
            <a:r>
              <a:rPr lang="it-IT" sz="2800" b="1" dirty="0" smtClean="0"/>
              <a:t>software per mappe e schemi</a:t>
            </a:r>
          </a:p>
          <a:p>
            <a:pPr algn="ctr">
              <a:buNone/>
            </a:pPr>
            <a:r>
              <a:rPr lang="it-IT" sz="2800" b="1" dirty="0" smtClean="0"/>
              <a:t>testi digitali</a:t>
            </a:r>
          </a:p>
          <a:p>
            <a:pPr algn="ctr">
              <a:buNone/>
            </a:pPr>
            <a:r>
              <a:rPr lang="it-IT" sz="2800" b="1" dirty="0" smtClean="0"/>
              <a:t>dizionari elettronici</a:t>
            </a:r>
          </a:p>
          <a:p>
            <a:pPr algn="ctr">
              <a:buNone/>
            </a:pPr>
            <a:r>
              <a:rPr lang="it-IT" sz="2800" b="1" dirty="0" smtClean="0"/>
              <a:t>servizi on </a:t>
            </a:r>
            <a:r>
              <a:rPr lang="it-IT" sz="2800" b="1" dirty="0" err="1" smtClean="0"/>
              <a:t>line</a:t>
            </a:r>
            <a:endParaRPr lang="it-IT" sz="2800" b="1" dirty="0" smtClean="0"/>
          </a:p>
          <a:p>
            <a:pPr algn="ctr">
              <a:buNone/>
            </a:pPr>
            <a:r>
              <a:rPr lang="it-IT" sz="2800" b="1" dirty="0" smtClean="0"/>
              <a:t>lettori mp3</a:t>
            </a:r>
            <a:endParaRPr lang="it-IT" b="1" dirty="0"/>
          </a:p>
        </p:txBody>
      </p:sp>
    </p:spTree>
    <p:extLst>
      <p:ext uri="{BB962C8B-B14F-4D97-AF65-F5344CB8AC3E}">
        <p14:creationId xmlns:p14="http://schemas.microsoft.com/office/powerpoint/2010/main" val="2977398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877000" cy="465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84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30300"/>
            <a:ext cx="8712968" cy="510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663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401567" cy="509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31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5741"/>
            <a:ext cx="6610350" cy="59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099252" y="6193286"/>
            <a:ext cx="4572000" cy="646331"/>
          </a:xfrm>
          <a:prstGeom prst="rect">
            <a:avLst/>
          </a:prstGeom>
        </p:spPr>
        <p:txBody>
          <a:bodyPr>
            <a:spAutoFit/>
          </a:bodyPr>
          <a:lstStyle/>
          <a:p>
            <a:r>
              <a:rPr lang="it-IT" dirty="0"/>
              <a:t>http://www.studioinmappa.it/le-mappe/seconfdaria-di-secondo-grado.html</a:t>
            </a:r>
          </a:p>
        </p:txBody>
      </p:sp>
    </p:spTree>
    <p:extLst>
      <p:ext uri="{BB962C8B-B14F-4D97-AF65-F5344CB8AC3E}">
        <p14:creationId xmlns:p14="http://schemas.microsoft.com/office/powerpoint/2010/main" val="7381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Normativa generale</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b="1" dirty="0" smtClean="0"/>
          </a:p>
          <a:p>
            <a:pPr marL="0" indent="0" algn="just">
              <a:buNone/>
            </a:pPr>
            <a:r>
              <a:rPr lang="it-IT" b="1" dirty="0" smtClean="0"/>
              <a:t>Legge </a:t>
            </a:r>
            <a:r>
              <a:rPr lang="it-IT" b="1" dirty="0"/>
              <a:t>n. 53/2003 e </a:t>
            </a:r>
            <a:r>
              <a:rPr lang="it-IT" b="1" dirty="0" err="1"/>
              <a:t>D.Lgs.</a:t>
            </a:r>
            <a:r>
              <a:rPr lang="it-IT" b="1" dirty="0"/>
              <a:t> 59/2004, </a:t>
            </a:r>
            <a:r>
              <a:rPr lang="it-IT" b="1" dirty="0" smtClean="0"/>
              <a:t>il principio della PERSONALIZZAZIONE</a:t>
            </a:r>
          </a:p>
          <a:p>
            <a:pPr marL="0" indent="0" algn="just">
              <a:buNone/>
            </a:pPr>
            <a:r>
              <a:rPr lang="it-IT" dirty="0" smtClean="0"/>
              <a:t>pone  </a:t>
            </a:r>
            <a:r>
              <a:rPr lang="it-IT" dirty="0"/>
              <a:t>l’accento sulla centralità della </a:t>
            </a:r>
            <a:r>
              <a:rPr lang="it-IT" dirty="0" smtClean="0"/>
              <a:t>PERSONA  </a:t>
            </a:r>
            <a:r>
              <a:rPr lang="it-IT" dirty="0"/>
              <a:t>che  apprende  anche  attraverso    percorsi  personalizzati    e  flessibili.  “Il principio  educativo  della  scuola  è  dato  dalla  centralità  del  soggetto  che  apprende, con  la  sua  individualità  e  con  la  rete  di  relazioni  che  lo  legano  alla  famiglia  e  ai diversi ambiti sociali, regionali ed etnici</a:t>
            </a:r>
            <a:r>
              <a:rPr lang="it-IT" dirty="0" smtClean="0"/>
              <a:t>.  </a:t>
            </a:r>
            <a:endParaRPr lang="it-IT" dirty="0"/>
          </a:p>
        </p:txBody>
      </p:sp>
    </p:spTree>
    <p:extLst>
      <p:ext uri="{BB962C8B-B14F-4D97-AF65-F5344CB8AC3E}">
        <p14:creationId xmlns:p14="http://schemas.microsoft.com/office/powerpoint/2010/main" val="462123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3" y="458644"/>
            <a:ext cx="640871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49378" y="2963441"/>
            <a:ext cx="38766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083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064896"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259632" y="5661248"/>
            <a:ext cx="6984776" cy="369332"/>
          </a:xfrm>
          <a:prstGeom prst="rect">
            <a:avLst/>
          </a:prstGeom>
          <a:noFill/>
        </p:spPr>
        <p:txBody>
          <a:bodyPr wrap="square" rtlCol="0">
            <a:spAutoFit/>
          </a:bodyPr>
          <a:lstStyle/>
          <a:p>
            <a:r>
              <a:rPr lang="it-IT" b="1" dirty="0" smtClean="0"/>
              <a:t>KIT PC</a:t>
            </a:r>
            <a:endParaRPr lang="it-IT"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474439"/>
            <a:ext cx="9429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68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SITOGRAFIA</a:t>
            </a:r>
            <a:endParaRPr lang="it-IT" b="1" dirty="0"/>
          </a:p>
        </p:txBody>
      </p:sp>
      <p:sp>
        <p:nvSpPr>
          <p:cNvPr id="3" name="Segnaposto contenuto 2"/>
          <p:cNvSpPr>
            <a:spLocks noGrp="1"/>
          </p:cNvSpPr>
          <p:nvPr>
            <p:ph idx="1"/>
          </p:nvPr>
        </p:nvSpPr>
        <p:spPr/>
        <p:txBody>
          <a:bodyPr>
            <a:normAutofit fontScale="55000" lnSpcReduction="20000"/>
          </a:bodyPr>
          <a:lstStyle/>
          <a:p>
            <a:r>
              <a:rPr lang="it-IT" dirty="0"/>
              <a:t>http://www.dietrolalavagna.it/moduli/siti_utili_dislessia.pdf</a:t>
            </a:r>
          </a:p>
          <a:p>
            <a:r>
              <a:rPr lang="it-IT" dirty="0"/>
              <a:t>http://dislessia-passodopopasso.blogspot.com/2011/02/elenco-link-utili-siti-didattici.html</a:t>
            </a:r>
          </a:p>
          <a:p>
            <a:r>
              <a:rPr lang="it-IT" dirty="0"/>
              <a:t>http://www.dislessia.org/forum/viewtopic.php?f=3&amp;t=8828</a:t>
            </a:r>
          </a:p>
          <a:p>
            <a:r>
              <a:rPr lang="it-IT" dirty="0"/>
              <a:t>http://sites.google.com/site/dislessiapassodopopasso2/storia/siti</a:t>
            </a:r>
          </a:p>
          <a:p>
            <a:r>
              <a:rPr lang="it-IT" dirty="0"/>
              <a:t>http://www.liberliber.it/</a:t>
            </a:r>
          </a:p>
          <a:p>
            <a:r>
              <a:rPr lang="it-IT" dirty="0"/>
              <a:t>http://www.libroparlatolions.it/index.php</a:t>
            </a:r>
          </a:p>
          <a:p>
            <a:r>
              <a:rPr lang="it-IT" dirty="0"/>
              <a:t>http://www.libroparlato.org/</a:t>
            </a:r>
          </a:p>
          <a:p>
            <a:r>
              <a:rPr lang="it-IT" dirty="0"/>
              <a:t>http://www.comune.venezia.it/letturagevolata%20</a:t>
            </a:r>
          </a:p>
          <a:p>
            <a:r>
              <a:rPr lang="it-IT" dirty="0"/>
              <a:t>http://www.istruzione.it/web/istruzione/dsa</a:t>
            </a:r>
          </a:p>
          <a:p>
            <a:r>
              <a:rPr lang="it-IT" dirty="0"/>
              <a:t>http://www.annoscolastico.it/</a:t>
            </a:r>
          </a:p>
          <a:p>
            <a:r>
              <a:rPr lang="it-IT" dirty="0"/>
              <a:t>http://globalgeografia.com/</a:t>
            </a:r>
          </a:p>
          <a:p>
            <a:r>
              <a:rPr lang="it-IT" dirty="0"/>
              <a:t>http://www.sapere.it/</a:t>
            </a:r>
          </a:p>
          <a:p>
            <a:r>
              <a:rPr lang="it-IT" dirty="0"/>
              <a:t>http://librodiscuola.altervista.org/index.html</a:t>
            </a:r>
          </a:p>
          <a:p>
            <a:r>
              <a:rPr lang="it-IT" dirty="0"/>
              <a:t>http://tuttiabordo-dislessia.blogspot.com/</a:t>
            </a:r>
          </a:p>
          <a:p>
            <a:r>
              <a:rPr lang="it-IT" dirty="0"/>
              <a:t>http://vbscuola.it/%20</a:t>
            </a:r>
          </a:p>
          <a:p>
            <a:endParaRPr lang="it-I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2402895" cy="370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05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Compensare all’Università</a:t>
            </a:r>
            <a:endParaRPr lang="it-IT" b="1" dirty="0"/>
          </a:p>
        </p:txBody>
      </p:sp>
      <p:sp>
        <p:nvSpPr>
          <p:cNvPr id="3" name="Segnaposto contenuto 2"/>
          <p:cNvSpPr>
            <a:spLocks noGrp="1"/>
          </p:cNvSpPr>
          <p:nvPr>
            <p:ph idx="1"/>
          </p:nvPr>
        </p:nvSpPr>
        <p:spPr/>
        <p:txBody>
          <a:bodyPr/>
          <a:lstStyle/>
          <a:p>
            <a:r>
              <a:rPr lang="it-IT" dirty="0" smtClean="0"/>
              <a:t>Privilegiare la forma orale</a:t>
            </a:r>
          </a:p>
          <a:p>
            <a:r>
              <a:rPr lang="it-IT" dirty="0" smtClean="0"/>
              <a:t>Riduzione quantitativa e non qualitativa</a:t>
            </a:r>
          </a:p>
          <a:p>
            <a:r>
              <a:rPr lang="it-IT" dirty="0" smtClean="0"/>
              <a:t>Valutazione dei contenuti piuttosto che della forma</a:t>
            </a:r>
          </a:p>
          <a:p>
            <a:r>
              <a:rPr lang="it-IT" dirty="0" smtClean="0"/>
              <a:t>Tempo in più (fino al 30%)</a:t>
            </a:r>
          </a:p>
          <a:p>
            <a:pPr marL="0" indent="0">
              <a:buNone/>
            </a:pPr>
            <a:r>
              <a:rPr lang="it-IT" dirty="0"/>
              <a:t> </a:t>
            </a:r>
            <a:r>
              <a:rPr lang="it-IT" dirty="0" smtClean="0"/>
              <a:t>                  Servizi di </a:t>
            </a:r>
          </a:p>
          <a:p>
            <a:pPr marL="0" indent="0">
              <a:buNone/>
            </a:pPr>
            <a:r>
              <a:rPr lang="it-IT" dirty="0"/>
              <a:t> </a:t>
            </a:r>
            <a:r>
              <a:rPr lang="it-IT" dirty="0" smtClean="0"/>
              <a:t>                  accoglienza e </a:t>
            </a:r>
          </a:p>
          <a:p>
            <a:pPr marL="0" indent="0">
              <a:buNone/>
            </a:pPr>
            <a:r>
              <a:rPr lang="it-IT" dirty="0"/>
              <a:t> </a:t>
            </a:r>
            <a:r>
              <a:rPr lang="it-IT" dirty="0" smtClean="0"/>
              <a:t>                  tutoraggio</a:t>
            </a:r>
            <a:endParaRPr lang="it-IT"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21088"/>
            <a:ext cx="40767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460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Compensare </a:t>
            </a:r>
            <a:r>
              <a:rPr lang="it-IT" dirty="0" smtClean="0"/>
              <a:t>ogni giorno</a:t>
            </a:r>
            <a:endParaRPr lang="it-IT" dirty="0"/>
          </a:p>
        </p:txBody>
      </p:sp>
      <p:sp>
        <p:nvSpPr>
          <p:cNvPr id="3" name="Segnaposto contenuto 2"/>
          <p:cNvSpPr>
            <a:spLocks noGrp="1"/>
          </p:cNvSpPr>
          <p:nvPr>
            <p:ph idx="1"/>
          </p:nvPr>
        </p:nvSpPr>
        <p:spPr/>
        <p:txBody>
          <a:bodyPr>
            <a:normAutofit/>
          </a:bodyPr>
          <a:lstStyle/>
          <a:p>
            <a:pPr>
              <a:lnSpc>
                <a:spcPct val="120000"/>
              </a:lnSpc>
            </a:pPr>
            <a:r>
              <a:rPr lang="it-IT" sz="2000" b="1" dirty="0"/>
              <a:t>Interrogazioni programmate</a:t>
            </a:r>
          </a:p>
          <a:p>
            <a:pPr>
              <a:lnSpc>
                <a:spcPct val="120000"/>
              </a:lnSpc>
            </a:pPr>
            <a:endParaRPr lang="it-IT" sz="2000" b="1" dirty="0"/>
          </a:p>
          <a:p>
            <a:pPr>
              <a:lnSpc>
                <a:spcPct val="120000"/>
              </a:lnSpc>
            </a:pPr>
            <a:r>
              <a:rPr lang="it-IT" sz="2000" b="1" dirty="0"/>
              <a:t>Integrazione dello scritto con l’orale</a:t>
            </a:r>
          </a:p>
          <a:p>
            <a:pPr>
              <a:lnSpc>
                <a:spcPct val="120000"/>
              </a:lnSpc>
            </a:pPr>
            <a:endParaRPr lang="it-IT" sz="2000" b="1" dirty="0"/>
          </a:p>
          <a:p>
            <a:pPr>
              <a:lnSpc>
                <a:spcPct val="120000"/>
              </a:lnSpc>
            </a:pPr>
            <a:r>
              <a:rPr lang="it-IT" sz="2000" b="1" dirty="0"/>
              <a:t>CORREZIONE DELL’ERRORE ( vedi questione delle copie del compito…)</a:t>
            </a:r>
          </a:p>
          <a:p>
            <a:pPr>
              <a:lnSpc>
                <a:spcPct val="120000"/>
              </a:lnSpc>
            </a:pPr>
            <a:endParaRPr lang="it-IT" sz="2000" b="1" dirty="0"/>
          </a:p>
          <a:p>
            <a:pPr>
              <a:lnSpc>
                <a:spcPct val="120000"/>
              </a:lnSpc>
            </a:pPr>
            <a:r>
              <a:rPr lang="it-IT" sz="2000" b="1" dirty="0"/>
              <a:t>Indicazione esplicita (per es. nel compito stesso con la valutazione) della misura utilizzata (verifica scalare, obiettivi minimi, più tempo, 15%-20% in meno sulla quantità…)</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2448272"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092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792080"/>
            <a:ext cx="2345376" cy="1261872"/>
          </a:xfrm>
        </p:spPr>
        <p:txBody>
          <a:bodyPr/>
          <a:lstStyle/>
          <a:p>
            <a:r>
              <a:rPr lang="it-IT" sz="2000" b="1" dirty="0"/>
              <a:t>COMPENSAZIONE PSICOLOGICA</a:t>
            </a:r>
          </a:p>
        </p:txBody>
      </p:sp>
      <p:sp>
        <p:nvSpPr>
          <p:cNvPr id="3" name="Segnaposto contenuto 2"/>
          <p:cNvSpPr>
            <a:spLocks noGrp="1"/>
          </p:cNvSpPr>
          <p:nvPr>
            <p:ph idx="1"/>
          </p:nvPr>
        </p:nvSpPr>
        <p:spPr/>
        <p:txBody>
          <a:bodyPr>
            <a:normAutofit fontScale="70000" lnSpcReduction="20000"/>
          </a:bodyPr>
          <a:lstStyle/>
          <a:p>
            <a:pPr marL="0" indent="0">
              <a:buNone/>
            </a:pPr>
            <a:r>
              <a:rPr lang="it-IT" dirty="0" smtClean="0"/>
              <a:t>NEL RAGAZZO:</a:t>
            </a:r>
          </a:p>
          <a:p>
            <a:pPr marL="0" indent="0" algn="just">
              <a:buNone/>
            </a:pPr>
            <a:r>
              <a:rPr lang="it-IT" dirty="0" smtClean="0"/>
              <a:t>Come </a:t>
            </a:r>
            <a:r>
              <a:rPr lang="it-IT" dirty="0"/>
              <a:t>reazione al continuo senso di frustrazione per le difficoltà strumentali incontrate e per il clima di incomprensione dell’ambiente circostante (insegnanti, genitori), il ragazzo con DSA può manifestare una varietà di reazioni di disagio e/o disfunzionali:</a:t>
            </a:r>
          </a:p>
          <a:p>
            <a:r>
              <a:rPr lang="it-IT" dirty="0" smtClean="0"/>
              <a:t>rifiuto </a:t>
            </a:r>
            <a:r>
              <a:rPr lang="it-IT" dirty="0"/>
              <a:t>attivo di svolgere le attività scolastiche</a:t>
            </a:r>
          </a:p>
          <a:p>
            <a:r>
              <a:rPr lang="it-IT" dirty="0" smtClean="0"/>
              <a:t>tendenza </a:t>
            </a:r>
            <a:r>
              <a:rPr lang="it-IT" dirty="0"/>
              <a:t>ad assumere ruoli aggressivi all’interno della classe</a:t>
            </a:r>
          </a:p>
          <a:p>
            <a:r>
              <a:rPr lang="it-IT" dirty="0" smtClean="0"/>
              <a:t>comparsa </a:t>
            </a:r>
            <a:r>
              <a:rPr lang="it-IT" dirty="0"/>
              <a:t>di disturbi somatici (vomito, mal di testa)</a:t>
            </a:r>
          </a:p>
          <a:p>
            <a:r>
              <a:rPr lang="it-IT" dirty="0" smtClean="0"/>
              <a:t> </a:t>
            </a:r>
            <a:r>
              <a:rPr lang="it-IT" dirty="0"/>
              <a:t>tendenza a scomparire nel gruppo dei </a:t>
            </a:r>
            <a:r>
              <a:rPr lang="it-IT" dirty="0" smtClean="0"/>
              <a:t>compagni</a:t>
            </a:r>
            <a:endParaRPr lang="it-IT"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20478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362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792080"/>
            <a:ext cx="2345376" cy="1261872"/>
          </a:xfrm>
        </p:spPr>
        <p:txBody>
          <a:bodyPr/>
          <a:lstStyle/>
          <a:p>
            <a:r>
              <a:rPr lang="it-IT" sz="2000" b="1" dirty="0" smtClean="0"/>
              <a:t>COMPENSAZIONE PSICOLOGICA</a:t>
            </a:r>
            <a:endParaRPr lang="it-IT" sz="2000" b="1" dirty="0"/>
          </a:p>
        </p:txBody>
      </p:sp>
      <p:sp>
        <p:nvSpPr>
          <p:cNvPr id="3" name="Segnaposto contenuto 2"/>
          <p:cNvSpPr>
            <a:spLocks noGrp="1"/>
          </p:cNvSpPr>
          <p:nvPr>
            <p:ph idx="1"/>
          </p:nvPr>
        </p:nvSpPr>
        <p:spPr/>
        <p:txBody>
          <a:bodyPr/>
          <a:lstStyle/>
          <a:p>
            <a:pPr marL="0" indent="0">
              <a:buNone/>
            </a:pPr>
            <a:r>
              <a:rPr lang="it-IT" dirty="0" smtClean="0"/>
              <a:t>NELL’ADULTO:</a:t>
            </a:r>
          </a:p>
          <a:p>
            <a:pPr marL="0" indent="0">
              <a:buNone/>
            </a:pPr>
            <a:r>
              <a:rPr lang="it-IT" sz="2400" dirty="0" smtClean="0"/>
              <a:t>Deficit persistenti  nella memoria verbale a breve termine, nella consapevolezza fonologica e nel conteggio all’indietro; calo del QI .</a:t>
            </a:r>
          </a:p>
          <a:p>
            <a:pPr marL="0" indent="0">
              <a:buNone/>
            </a:pPr>
            <a:r>
              <a:rPr lang="it-IT" sz="2400" dirty="0" smtClean="0"/>
              <a:t>Gestione dello stigma, influenze sullo sviluppo dell’identità, dell’autostima, calo della motivazione; stile attributivo esternalizzato; impotenza appresa; </a:t>
            </a:r>
            <a:r>
              <a:rPr lang="it-IT" sz="2400" dirty="0" err="1" smtClean="0"/>
              <a:t>autosabotaggio</a:t>
            </a:r>
            <a:r>
              <a:rPr lang="it-IT" sz="2400" dirty="0" smtClean="0"/>
              <a:t>; atteggiamenti di </a:t>
            </a:r>
            <a:r>
              <a:rPr lang="it-IT" sz="2400" dirty="0" err="1" smtClean="0"/>
              <a:t>evitamento</a:t>
            </a:r>
            <a:r>
              <a:rPr lang="it-IT" sz="2400" dirty="0" smtClean="0"/>
              <a:t> e di fuga; ansia; atteggiamenti oppositivi provocatori.</a:t>
            </a:r>
            <a:endParaRPr lang="it-IT" sz="24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4" y="2434237"/>
            <a:ext cx="2592288"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125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Sentenze del tar</a:t>
            </a:r>
            <a:endParaRPr lang="it-IT" dirty="0"/>
          </a:p>
        </p:txBody>
      </p:sp>
      <p:sp>
        <p:nvSpPr>
          <p:cNvPr id="3" name="Sottotitolo 2"/>
          <p:cNvSpPr>
            <a:spLocks noGrp="1"/>
          </p:cNvSpPr>
          <p:nvPr>
            <p:ph type="subTitle" idx="1"/>
          </p:nvPr>
        </p:nvSpPr>
        <p:spPr/>
        <p:txBody>
          <a:bodyPr/>
          <a:lstStyle/>
          <a:p>
            <a:r>
              <a:rPr lang="it-IT" dirty="0" smtClean="0"/>
              <a:t>Ricognizione on line</a:t>
            </a:r>
            <a:endParaRPr lang="it-IT" dirty="0"/>
          </a:p>
        </p:txBody>
      </p:sp>
    </p:spTree>
    <p:extLst>
      <p:ext uri="{BB962C8B-B14F-4D97-AF65-F5344CB8AC3E}">
        <p14:creationId xmlns:p14="http://schemas.microsoft.com/office/powerpoint/2010/main" val="2398360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favore della scuola</a:t>
            </a:r>
            <a:endParaRPr lang="it-IT" dirty="0"/>
          </a:p>
        </p:txBody>
      </p:sp>
      <p:sp>
        <p:nvSpPr>
          <p:cNvPr id="3" name="Segnaposto contenuto 2"/>
          <p:cNvSpPr>
            <a:spLocks noGrp="1"/>
          </p:cNvSpPr>
          <p:nvPr>
            <p:ph idx="1"/>
          </p:nvPr>
        </p:nvSpPr>
        <p:spPr/>
        <p:txBody>
          <a:bodyPr/>
          <a:lstStyle/>
          <a:p>
            <a:pPr marL="0" indent="0">
              <a:buNone/>
            </a:pPr>
            <a:r>
              <a:rPr lang="it-IT" sz="2000" b="1" dirty="0"/>
              <a:t>SENTENZA N.329 DEL 13/10/’11  - Tar </a:t>
            </a:r>
            <a:r>
              <a:rPr lang="it-IT" sz="2000" b="1" dirty="0" smtClean="0"/>
              <a:t>dell’Umbria</a:t>
            </a:r>
          </a:p>
          <a:p>
            <a:pPr marL="0" indent="0">
              <a:buNone/>
            </a:pPr>
            <a:endParaRPr lang="it-IT" sz="2000" b="1" dirty="0" smtClean="0"/>
          </a:p>
          <a:p>
            <a:pPr marL="0" indent="0">
              <a:buNone/>
            </a:pPr>
            <a:r>
              <a:rPr lang="it-IT" sz="2000" b="1" dirty="0" smtClean="0"/>
              <a:t>L’</a:t>
            </a:r>
            <a:r>
              <a:rPr lang="it-IT" sz="2000" dirty="0" smtClean="0"/>
              <a:t>Amministrazione</a:t>
            </a:r>
            <a:r>
              <a:rPr lang="it-IT" sz="2000" b="1" dirty="0" smtClean="0"/>
              <a:t> </a:t>
            </a:r>
            <a:r>
              <a:rPr lang="it-IT" sz="2000" dirty="0"/>
              <a:t>scolastica risponde ALLEGANDO I VERBALI DEL CONSIGLI DI CLASSE, </a:t>
            </a:r>
          </a:p>
          <a:p>
            <a:pPr marL="0" indent="0">
              <a:buNone/>
            </a:pPr>
            <a:r>
              <a:rPr lang="it-IT" sz="2000" dirty="0" smtClean="0"/>
              <a:t>•dimostrando </a:t>
            </a:r>
            <a:r>
              <a:rPr lang="it-IT" sz="2000" dirty="0"/>
              <a:t>che sono state attuate prove differenziate per TUTTE le materie; </a:t>
            </a:r>
          </a:p>
          <a:p>
            <a:pPr marL="0" indent="0">
              <a:buNone/>
            </a:pPr>
            <a:r>
              <a:rPr lang="it-IT" sz="2000" dirty="0" smtClean="0"/>
              <a:t>•che </a:t>
            </a:r>
            <a:r>
              <a:rPr lang="it-IT" sz="2000" dirty="0"/>
              <a:t>nella valutazione si sono applicate tutte le misure previste dal PDP;</a:t>
            </a:r>
          </a:p>
          <a:p>
            <a:pPr marL="0" indent="0">
              <a:buNone/>
            </a:pPr>
            <a:r>
              <a:rPr lang="it-IT" sz="2000" dirty="0" smtClean="0"/>
              <a:t>•che </a:t>
            </a:r>
            <a:r>
              <a:rPr lang="it-IT" sz="2000" dirty="0"/>
              <a:t>le difficoltà di apprendimento e le carenze erano state segnalate e verbalizzate nel corso dei Consigli di Classe, durante la consegna dei pagellini </a:t>
            </a:r>
            <a:r>
              <a:rPr lang="it-IT" sz="2000" dirty="0" err="1"/>
              <a:t>interquadrimestrali</a:t>
            </a:r>
            <a:r>
              <a:rPr lang="it-IT" sz="2000" dirty="0"/>
              <a:t> e attraverso lettera PROTOCOLLATA ai genitori nonché ripetuti colloqui verbali REGOLARMENTE REGISTRATI.</a:t>
            </a:r>
          </a:p>
          <a:p>
            <a:pPr marL="0" indent="0">
              <a:buNone/>
            </a:pPr>
            <a:endParaRPr lang="it-IT" dirty="0"/>
          </a:p>
        </p:txBody>
      </p:sp>
    </p:spTree>
    <p:extLst>
      <p:ext uri="{BB962C8B-B14F-4D97-AF65-F5344CB8AC3E}">
        <p14:creationId xmlns:p14="http://schemas.microsoft.com/office/powerpoint/2010/main" val="3445964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favore della scuola</a:t>
            </a:r>
            <a:endParaRPr lang="it-IT" dirty="0"/>
          </a:p>
        </p:txBody>
      </p:sp>
      <p:sp>
        <p:nvSpPr>
          <p:cNvPr id="3" name="Segnaposto contenuto 2"/>
          <p:cNvSpPr>
            <a:spLocks noGrp="1"/>
          </p:cNvSpPr>
          <p:nvPr>
            <p:ph idx="1"/>
          </p:nvPr>
        </p:nvSpPr>
        <p:spPr/>
        <p:txBody>
          <a:bodyPr>
            <a:normAutofit fontScale="85000" lnSpcReduction="10000"/>
          </a:bodyPr>
          <a:lstStyle/>
          <a:p>
            <a:pPr marL="0" indent="0">
              <a:buNone/>
            </a:pPr>
            <a:r>
              <a:rPr lang="it-IT" b="1" dirty="0" smtClean="0"/>
              <a:t>SENTENZA </a:t>
            </a:r>
            <a:r>
              <a:rPr lang="it-IT" b="1" dirty="0"/>
              <a:t>N. 101 DEL 16-01-2009 - Tar Lombardia </a:t>
            </a:r>
          </a:p>
          <a:p>
            <a:pPr marL="0" indent="0" algn="just">
              <a:buNone/>
            </a:pPr>
            <a:r>
              <a:rPr lang="it-IT" dirty="0"/>
              <a:t>Spunti anche per i DSA:  La valutazione dell’alunno da parte del Consiglio di classe è ampiamente discrezionale, ed è riferibile alla media aritmetica dei voti, alla personalità dell’alunno ed alla sua capacità di affrontare gli anni successivi – L’attività di recupero può essere effettuata attraverso lo “sportello”. In sede di scrutinio finale, la valutazione del rendimento degli alunni da parte del Consiglio di Classe assume carattere di ampia discrezionalità, sindacabile entro i limiti del difetto di motivazione, di istruttoria e di illogicità manifesta. In tale sede l’attribuzione finale del voto all’alunno è il risultato di una complessiva valutazione riferita non solo alla semplice media aritmetica dei voti, ma anche alla personalità dell’alunno ed alla sua complessiva capacità di affrontare gli anni scolastici successivi a quello appena </a:t>
            </a:r>
            <a:r>
              <a:rPr lang="it-IT" dirty="0" smtClean="0"/>
              <a:t>frequentato. Il </a:t>
            </a:r>
            <a:r>
              <a:rPr lang="it-IT" dirty="0"/>
              <a:t>cosiddetto “sportello” costituisce attività di recupero cui possono accedere su base volontaria gli studenti in difficoltà, che non possono tuttavia dolersi qualora non si siano avvalsi di tale opportunità.</a:t>
            </a:r>
          </a:p>
          <a:p>
            <a:endParaRPr lang="it-IT" dirty="0"/>
          </a:p>
        </p:txBody>
      </p:sp>
    </p:spTree>
    <p:extLst>
      <p:ext uri="{BB962C8B-B14F-4D97-AF65-F5344CB8AC3E}">
        <p14:creationId xmlns:p14="http://schemas.microsoft.com/office/powerpoint/2010/main" val="121966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it-IT" b="1" dirty="0"/>
              <a:t>DPR 22/6/2009, n. 122 Regolamento  valutazione </a:t>
            </a:r>
            <a:endParaRPr lang="it-IT" dirty="0"/>
          </a:p>
          <a:p>
            <a:pPr algn="just">
              <a:buFontTx/>
              <a:buChar char="-"/>
            </a:pPr>
            <a:r>
              <a:rPr lang="it-IT" sz="2000" dirty="0" smtClean="0"/>
              <a:t>Art</a:t>
            </a:r>
            <a:r>
              <a:rPr lang="it-IT" sz="2000" dirty="0"/>
              <a:t>. 10 - Valutazione degli alunni con DSA -  “Per gli alunni con DSA adeguatamente certificate, la valutazione e   la   verifica   degli   apprendimenti,   comprese   quelle  effettuate   in   sede   d’esame conclusivo  dei  cicli,  devono  tener  conto  delle  specifiche  situazioni  soggettive  di  tali alunni; a tali fini, nello svolgimento dell’attività didattica e delle prove di esame, sono adottati gli strumenti compensativi e dispensativi ritenuti idonei. Nel diploma finale rilasciato  al  termine  degli  esami  non  viene  fatta  menzione  delle  modalità  di svolgimento e della differenziazione delle prove.” </a:t>
            </a:r>
            <a:endParaRPr lang="it-IT" sz="2000" dirty="0" smtClean="0"/>
          </a:p>
          <a:p>
            <a:pPr algn="ctr">
              <a:buFontTx/>
              <a:buChar char="-"/>
            </a:pPr>
            <a:endParaRPr lang="it-IT" dirty="0" smtClean="0"/>
          </a:p>
          <a:p>
            <a:pPr algn="ctr">
              <a:buFontTx/>
              <a:buChar char="-"/>
            </a:pPr>
            <a:r>
              <a:rPr lang="it-IT" dirty="0" smtClean="0"/>
              <a:t>Anno corrente C.M. 51 del 2015</a:t>
            </a:r>
            <a:endParaRPr lang="it-IT" dirty="0"/>
          </a:p>
          <a:p>
            <a:pPr marL="0" indent="0" algn="just">
              <a:buNone/>
            </a:pPr>
            <a:endParaRPr lang="it-IT" dirty="0"/>
          </a:p>
        </p:txBody>
      </p:sp>
    </p:spTree>
    <p:extLst>
      <p:ext uri="{BB962C8B-B14F-4D97-AF65-F5344CB8AC3E}">
        <p14:creationId xmlns:p14="http://schemas.microsoft.com/office/powerpoint/2010/main" val="2862294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favore della famiglia</a:t>
            </a:r>
            <a:endParaRPr lang="it-IT" dirty="0"/>
          </a:p>
        </p:txBody>
      </p:sp>
      <p:sp>
        <p:nvSpPr>
          <p:cNvPr id="3" name="Segnaposto contenuto 2"/>
          <p:cNvSpPr>
            <a:spLocks noGrp="1"/>
          </p:cNvSpPr>
          <p:nvPr>
            <p:ph idx="1"/>
          </p:nvPr>
        </p:nvSpPr>
        <p:spPr/>
        <p:txBody>
          <a:bodyPr/>
          <a:lstStyle/>
          <a:p>
            <a:pPr marL="0" indent="0">
              <a:buNone/>
            </a:pPr>
            <a:r>
              <a:rPr lang="it-IT" b="1" dirty="0" smtClean="0"/>
              <a:t>Sentenze 2014/2015</a:t>
            </a:r>
          </a:p>
          <a:p>
            <a:pPr marL="0" indent="0">
              <a:buNone/>
            </a:pPr>
            <a:r>
              <a:rPr lang="it-IT" dirty="0" smtClean="0"/>
              <a:t>Gravi inadeguatezze nel PDP ( non è stato fatto per il primo quadrimestre, non ha le firme, non ha le date, non è dettagliato nell’esplicitare le modalità di valutazione);</a:t>
            </a:r>
          </a:p>
          <a:p>
            <a:pPr marL="0" indent="0">
              <a:buNone/>
            </a:pPr>
            <a:r>
              <a:rPr lang="it-IT" dirty="0" smtClean="0"/>
              <a:t>«difetto di motivazione» nel verbale di sospensione o bocciatura;</a:t>
            </a:r>
          </a:p>
          <a:p>
            <a:pPr marL="0" indent="0">
              <a:buNone/>
            </a:pPr>
            <a:r>
              <a:rPr lang="it-IT" dirty="0" smtClean="0"/>
              <a:t>PDP generico e non personalizzato;</a:t>
            </a:r>
          </a:p>
          <a:p>
            <a:pPr marL="0" indent="0">
              <a:buNone/>
            </a:pPr>
            <a:r>
              <a:rPr lang="it-IT" dirty="0" smtClean="0"/>
              <a:t>Mancata comunicazione della situazione di gravità</a:t>
            </a:r>
            <a:endParaRPr lang="it-IT" dirty="0"/>
          </a:p>
        </p:txBody>
      </p:sp>
    </p:spTree>
    <p:extLst>
      <p:ext uri="{BB962C8B-B14F-4D97-AF65-F5344CB8AC3E}">
        <p14:creationId xmlns:p14="http://schemas.microsoft.com/office/powerpoint/2010/main" val="3942769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GRAZIE!</a:t>
            </a:r>
            <a:endParaRPr lang="it-IT" dirty="0"/>
          </a:p>
        </p:txBody>
      </p:sp>
      <p:sp>
        <p:nvSpPr>
          <p:cNvPr id="3" name="Segnaposto testo 2"/>
          <p:cNvSpPr>
            <a:spLocks noGrp="1"/>
          </p:cNvSpPr>
          <p:nvPr>
            <p:ph type="body" idx="1"/>
          </p:nvPr>
        </p:nvSpPr>
        <p:spPr/>
        <p:txBody>
          <a:bodyPr/>
          <a:lstStyle/>
          <a:p>
            <a:r>
              <a:rPr lang="it-IT" dirty="0" smtClean="0"/>
              <a:t>Lucilla </a:t>
            </a:r>
            <a:r>
              <a:rPr lang="it-IT" dirty="0" err="1" smtClean="0"/>
              <a:t>Zordanazzo</a:t>
            </a:r>
            <a:endParaRPr lang="it-IT" dirty="0"/>
          </a:p>
        </p:txBody>
      </p:sp>
    </p:spTree>
    <p:extLst>
      <p:ext uri="{BB962C8B-B14F-4D97-AF65-F5344CB8AC3E}">
        <p14:creationId xmlns:p14="http://schemas.microsoft.com/office/powerpoint/2010/main" val="229349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Normativa specifica</a:t>
            </a:r>
            <a:endParaRPr lang="it-IT" dirty="0"/>
          </a:p>
        </p:txBody>
      </p:sp>
      <p:sp>
        <p:nvSpPr>
          <p:cNvPr id="3" name="Segnaposto contenuto 2"/>
          <p:cNvSpPr>
            <a:spLocks noGrp="1"/>
          </p:cNvSpPr>
          <p:nvPr>
            <p:ph idx="1"/>
          </p:nvPr>
        </p:nvSpPr>
        <p:spPr/>
        <p:txBody>
          <a:bodyPr>
            <a:noAutofit/>
          </a:bodyPr>
          <a:lstStyle/>
          <a:p>
            <a:pPr marL="0" indent="0" algn="just">
              <a:buNone/>
            </a:pPr>
            <a:r>
              <a:rPr lang="it-IT" sz="1800" b="1" dirty="0"/>
              <a:t>C. M. </a:t>
            </a:r>
            <a:r>
              <a:rPr lang="it-IT" sz="1800" b="1" dirty="0" err="1"/>
              <a:t>prot</a:t>
            </a:r>
            <a:r>
              <a:rPr lang="it-IT" sz="1800" b="1" dirty="0"/>
              <a:t>. n. 4099/A/4 del 5/10/2004  </a:t>
            </a:r>
            <a:endParaRPr lang="it-IT" sz="1800" b="1" dirty="0" smtClean="0"/>
          </a:p>
          <a:p>
            <a:pPr marL="0" indent="0" algn="just">
              <a:buNone/>
            </a:pPr>
            <a:r>
              <a:rPr lang="it-IT" sz="1800" b="1" dirty="0" smtClean="0"/>
              <a:t>Iniziative </a:t>
            </a:r>
            <a:r>
              <a:rPr lang="it-IT" sz="1800" b="1" dirty="0"/>
              <a:t>relative alla dislessia. </a:t>
            </a:r>
            <a:r>
              <a:rPr lang="it-IT" sz="1800" dirty="0"/>
              <a:t>Elenco misure dispensative   e   strumenti   compensativi.   Tra   gli   strumenti   compensativi   essenziali vengono  indicati:    tabella  dei  mesi,  tabella  dell’alfabeto  e  dei  vari  caratteri;  tavola pitagorica;   tabella   delle   misure,   tabella   delle   formule   geometriche;   calcolatrice, registratore,  computer  con  programmi  di  video-scrittura  con  correttore  ortografico  e sintesi vocale. Per gli strumenti dispensativi , valutando l’entità e il profilo della difficoltà, in  ogni  singolo caso,  si  ritiene  essenziale  tener conto  dei seguenti  punti:  dispensa  dalla lettura   ad   alta   voce,   scrittura   veloce   sotto   dettatura,   uso   del   vocabolario,   studio mnemonico   delle   tabelline;   dispensa,   ove   necessario,   dallo   studio   della   lingua straniera in forma scritta; programmazione di tempi più lunghi per prove scritte e per lo studio a casa. Organizzazione di interrogazioni programmate - Valutazione delle prove scritte e orali con modalità che tengano conto del contenuto e non della forma</a:t>
            </a:r>
          </a:p>
        </p:txBody>
      </p:sp>
      <p:sp>
        <p:nvSpPr>
          <p:cNvPr id="4" name="Segnaposto testo 3"/>
          <p:cNvSpPr>
            <a:spLocks noGrp="1"/>
          </p:cNvSpPr>
          <p:nvPr>
            <p:ph type="body" sz="half" idx="2"/>
          </p:nvPr>
        </p:nvSpPr>
        <p:spPr/>
        <p:txBody>
          <a:bodyPr>
            <a:normAutofit/>
          </a:bodyPr>
          <a:lstStyle/>
          <a:p>
            <a:endParaRPr lang="it-IT" sz="1800" i="1" dirty="0" smtClean="0"/>
          </a:p>
          <a:p>
            <a:endParaRPr lang="it-IT" sz="1800" i="1" dirty="0"/>
          </a:p>
          <a:p>
            <a:r>
              <a:rPr lang="it-IT" sz="1800" i="1" dirty="0" smtClean="0"/>
              <a:t>Compaiono per la prima volta le definizioni misure dispensative e strumenti compensativi</a:t>
            </a:r>
            <a:endParaRPr lang="it-IT" sz="1800" i="1" dirty="0"/>
          </a:p>
        </p:txBody>
      </p:sp>
    </p:spTree>
    <p:extLst>
      <p:ext uri="{BB962C8B-B14F-4D97-AF65-F5344CB8AC3E}">
        <p14:creationId xmlns:p14="http://schemas.microsoft.com/office/powerpoint/2010/main" val="7105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Normativa specifica</a:t>
            </a:r>
            <a:endParaRPr lang="it-IT" dirty="0"/>
          </a:p>
        </p:txBody>
      </p:sp>
      <p:sp>
        <p:nvSpPr>
          <p:cNvPr id="3" name="Segnaposto contenuto 2"/>
          <p:cNvSpPr>
            <a:spLocks noGrp="1"/>
          </p:cNvSpPr>
          <p:nvPr>
            <p:ph idx="1"/>
          </p:nvPr>
        </p:nvSpPr>
        <p:spPr/>
        <p:txBody>
          <a:bodyPr>
            <a:normAutofit fontScale="85000" lnSpcReduction="10000"/>
          </a:bodyPr>
          <a:lstStyle/>
          <a:p>
            <a:r>
              <a:rPr lang="it-IT" sz="2000" b="1" dirty="0"/>
              <a:t>C.M. </a:t>
            </a:r>
            <a:r>
              <a:rPr lang="it-IT" sz="2000" b="1" dirty="0" err="1"/>
              <a:t>prot</a:t>
            </a:r>
            <a:r>
              <a:rPr lang="it-IT" sz="2000" b="1" dirty="0"/>
              <a:t>. n. 26/A/4 del 5/1/2005  </a:t>
            </a:r>
          </a:p>
          <a:p>
            <a:pPr marL="0" indent="0">
              <a:buNone/>
            </a:pPr>
            <a:r>
              <a:rPr lang="it-IT" sz="2000" dirty="0"/>
              <a:t>Per  poter  usufruire  degli  interventi  di  compenso e/o  dispensa  è  sufficiente  la  DIAGNOSI SPECIALISTICA  di  DSA, rilasciata sia da uno specialista privato che da uno operante nel servizio pubblico;  tali  strumenti  vanno  applicati  in  tutte  le  fasi  del  percorso </a:t>
            </a:r>
            <a:r>
              <a:rPr lang="it-IT" sz="2000" dirty="0" smtClean="0"/>
              <a:t>scolastico</a:t>
            </a:r>
            <a:r>
              <a:rPr lang="it-IT" sz="2000" dirty="0"/>
              <a:t>, compresa la valutazione </a:t>
            </a:r>
            <a:r>
              <a:rPr lang="it-IT" sz="2000" dirty="0" smtClean="0"/>
              <a:t>finale.</a:t>
            </a:r>
          </a:p>
          <a:p>
            <a:pPr marL="0" indent="0">
              <a:buNone/>
            </a:pPr>
            <a:endParaRPr lang="it-IT" sz="2000" dirty="0" smtClean="0"/>
          </a:p>
          <a:p>
            <a:pPr marL="0" indent="0">
              <a:buNone/>
            </a:pPr>
            <a:r>
              <a:rPr lang="it-IT" sz="2000" dirty="0"/>
              <a:t> </a:t>
            </a:r>
            <a:r>
              <a:rPr lang="it-IT" sz="2000" b="1" dirty="0"/>
              <a:t>Note MIUR n.  4600  e 4674  del  10/05/2007  -  Alunni con  disturbi  di  apprendimento: </a:t>
            </a:r>
          </a:p>
          <a:p>
            <a:pPr marL="0" indent="0">
              <a:buNone/>
            </a:pPr>
            <a:r>
              <a:rPr lang="it-IT" sz="2000" dirty="0"/>
              <a:t>  Si  suggerisce  alle sottocommissioni  di  esame  di  adottare,  nello  svolgimento  delle  prove  scritte  e  orali,  le misure   compensative   e   dispensative   impiegate   in   corso   d’anno   nel   limite   della compatibilità consentite alla particolare circostanza delle finalità dell’esame. </a:t>
            </a:r>
          </a:p>
          <a:p>
            <a:pPr marL="0" indent="0">
              <a:buNone/>
            </a:pPr>
            <a:r>
              <a:rPr lang="it-IT" sz="2000" dirty="0"/>
              <a:t>Tali misure possono essere:</a:t>
            </a:r>
          </a:p>
          <a:p>
            <a:pPr marL="0" indent="0">
              <a:buNone/>
            </a:pPr>
            <a:r>
              <a:rPr lang="it-IT" sz="2000" dirty="0"/>
              <a:t>Prolungamento del tempo della prova</a:t>
            </a:r>
          </a:p>
          <a:p>
            <a:pPr marL="0" indent="0">
              <a:buNone/>
            </a:pPr>
            <a:r>
              <a:rPr lang="it-IT" sz="2000" dirty="0" smtClean="0"/>
              <a:t>Valutazione </a:t>
            </a:r>
            <a:r>
              <a:rPr lang="it-IT" sz="2000" dirty="0"/>
              <a:t>della prova in base ai contenuti e non alla forma</a:t>
            </a:r>
          </a:p>
          <a:p>
            <a:pPr marL="0" indent="0">
              <a:buNone/>
            </a:pPr>
            <a:r>
              <a:rPr lang="it-IT" sz="2000" dirty="0" smtClean="0"/>
              <a:t>Preferenza </a:t>
            </a:r>
            <a:r>
              <a:rPr lang="it-IT" sz="2000" dirty="0"/>
              <a:t>per una valutazione orale piuttosto che scritta</a:t>
            </a:r>
          </a:p>
          <a:p>
            <a:pPr marL="0" indent="0">
              <a:buNone/>
            </a:pPr>
            <a:endParaRPr lang="it-IT" sz="2000" dirty="0"/>
          </a:p>
        </p:txBody>
      </p:sp>
      <p:sp>
        <p:nvSpPr>
          <p:cNvPr id="4" name="Segnaposto testo 3"/>
          <p:cNvSpPr>
            <a:spLocks noGrp="1"/>
          </p:cNvSpPr>
          <p:nvPr>
            <p:ph type="body" sz="half" idx="2"/>
          </p:nvPr>
        </p:nvSpPr>
        <p:spPr/>
        <p:txBody>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r>
              <a:rPr lang="it-IT" dirty="0" smtClean="0"/>
              <a:t>2007 anno della </a:t>
            </a:r>
            <a:r>
              <a:rPr lang="it-IT" dirty="0" err="1"/>
              <a:t>C</a:t>
            </a:r>
            <a:r>
              <a:rPr lang="it-IT" dirty="0" err="1" smtClean="0"/>
              <a:t>onsensus</a:t>
            </a:r>
            <a:r>
              <a:rPr lang="it-IT" dirty="0" smtClean="0"/>
              <a:t> Conference</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2459073" cy="195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42836"/>
            <a:ext cx="2304256" cy="192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411760" y="6453336"/>
            <a:ext cx="5328592" cy="369332"/>
          </a:xfrm>
          <a:prstGeom prst="rect">
            <a:avLst/>
          </a:prstGeom>
          <a:noFill/>
        </p:spPr>
        <p:txBody>
          <a:bodyPr wrap="square" rtlCol="0">
            <a:spAutoFit/>
          </a:bodyPr>
          <a:lstStyle/>
          <a:p>
            <a:r>
              <a:rPr lang="it-IT" dirty="0" smtClean="0"/>
              <a:t>2011 – Raccomandazioni cliniche</a:t>
            </a:r>
            <a:endParaRPr lang="it-IT" dirty="0"/>
          </a:p>
        </p:txBody>
      </p:sp>
    </p:spTree>
    <p:extLst>
      <p:ext uri="{BB962C8B-B14F-4D97-AF65-F5344CB8AC3E}">
        <p14:creationId xmlns:p14="http://schemas.microsoft.com/office/powerpoint/2010/main" val="322879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Normativa specifica</a:t>
            </a:r>
            <a:endParaRPr lang="it-IT" dirty="0"/>
          </a:p>
        </p:txBody>
      </p:sp>
      <p:sp>
        <p:nvSpPr>
          <p:cNvPr id="5" name="Segnaposto contenuto 4"/>
          <p:cNvSpPr>
            <a:spLocks noGrp="1"/>
          </p:cNvSpPr>
          <p:nvPr>
            <p:ph idx="1"/>
          </p:nvPr>
        </p:nvSpPr>
        <p:spPr/>
        <p:txBody>
          <a:bodyPr>
            <a:normAutofit fontScale="32500" lnSpcReduction="20000"/>
          </a:bodyPr>
          <a:lstStyle/>
          <a:p>
            <a:pPr marL="0" indent="0">
              <a:buNone/>
            </a:pPr>
            <a:endParaRPr lang="it-IT" dirty="0" smtClean="0"/>
          </a:p>
          <a:p>
            <a:pPr marL="0" indent="0" algn="just">
              <a:buNone/>
            </a:pPr>
            <a:r>
              <a:rPr lang="it-IT" sz="4500" b="1" dirty="0" smtClean="0"/>
              <a:t>Il </a:t>
            </a:r>
            <a:r>
              <a:rPr lang="it-IT" sz="4500" b="1" dirty="0"/>
              <a:t>2009: anno delle norme sulla valutazione</a:t>
            </a:r>
          </a:p>
          <a:p>
            <a:pPr algn="just"/>
            <a:endParaRPr lang="it-IT" sz="4500" dirty="0"/>
          </a:p>
          <a:p>
            <a:pPr marL="0" indent="0" algn="just">
              <a:buNone/>
            </a:pPr>
            <a:r>
              <a:rPr lang="it-IT" sz="4500" b="1" dirty="0"/>
              <a:t>Nota MIUR n. 5744 del 28 maggio 2009 Esami di Stato per gli </a:t>
            </a:r>
          </a:p>
          <a:p>
            <a:pPr marL="0" indent="0" algn="just">
              <a:buNone/>
            </a:pPr>
            <a:r>
              <a:rPr lang="it-IT" sz="4500" b="1" dirty="0"/>
              <a:t>studenti  affetti  da  disturbi  specifici  di  apprendimento:  indicazioni  operative  .  </a:t>
            </a:r>
          </a:p>
          <a:p>
            <a:pPr algn="just"/>
            <a:endParaRPr lang="it-IT" sz="4500" dirty="0"/>
          </a:p>
          <a:p>
            <a:pPr marL="0" indent="0" algn="just">
              <a:lnSpc>
                <a:spcPct val="120000"/>
              </a:lnSpc>
              <a:buNone/>
            </a:pPr>
            <a:r>
              <a:rPr lang="it-IT" sz="4500" dirty="0"/>
              <a:t>In  sede  di esame  di  Stato  </a:t>
            </a:r>
            <a:r>
              <a:rPr lang="it-IT" sz="4500" u="sng" dirty="0"/>
              <a:t>NON  vi  può  essere  DISPENSA  </a:t>
            </a:r>
            <a:r>
              <a:rPr lang="it-IT" sz="4500" dirty="0"/>
              <a:t>dalle  prove  scritte  di  L2;    è  necessario compensare le oggettive difficoltà dello studente mediante assegnazione di tempi adeguati per l’espletamento delle prove e procedere in valutazioni più attente ai contenuti che alla forma. Le prove scritte di lingua non italiana , ivi comprese anche quelle di latino e di greco,  determinano  obiettive  difficoltà  nei  soggetti  con  DSA  e  vanno  attentamente considerate  e  valutate  per  la  loro  particolare  fattispecie  con  riferimento  al condizioni  dei  soggetti  coinvolti.  …  In  tutti  i  casi  in  cui  le  prove  scritte  interessino lingue diverse da quella materna e non si possono dispensare gli studenti dalla loro effettuazione,  gli  insegnanti  vorranno  riservare  maggiore  considerazione  per  le  corrispondenti prove orali come misura compensativa dovuta. </a:t>
            </a:r>
          </a:p>
          <a:p>
            <a:pPr>
              <a:lnSpc>
                <a:spcPct val="120000"/>
              </a:lnSpc>
            </a:pPr>
            <a:endParaRPr lang="it-IT" sz="45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3202" y="3342903"/>
            <a:ext cx="33242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58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Normativa specifica</a:t>
            </a:r>
            <a:endParaRPr lang="it-IT"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it-IT" b="1" dirty="0"/>
              <a:t>Nota  MIUR  n.  5744  del  28  maggio  2009  -  Esami  di  Stato  per  gli  studenti  affetti  da disturbi specifici di apprendimento</a:t>
            </a:r>
            <a:r>
              <a:rPr lang="it-IT" dirty="0"/>
              <a:t>. </a:t>
            </a:r>
            <a:endParaRPr lang="it-IT" dirty="0" smtClean="0"/>
          </a:p>
          <a:p>
            <a:pPr marL="0" indent="0" algn="just">
              <a:buNone/>
            </a:pPr>
            <a:endParaRPr lang="it-IT" dirty="0" smtClean="0"/>
          </a:p>
          <a:p>
            <a:pPr marL="0" indent="0" algn="just">
              <a:buNone/>
            </a:pPr>
            <a:r>
              <a:rPr lang="it-IT" dirty="0" smtClean="0"/>
              <a:t>In </a:t>
            </a:r>
            <a:r>
              <a:rPr lang="it-IT" dirty="0"/>
              <a:t>sede di scrutinio finale, i Consigli  di  classe  valutano con  particolare  attenzione  le  situazioni  degli  alunni  con  DSA  verificando  che  in  corso d’anno    siano  state  applicate  le  indicazioni  inserite  nelle  note  e  siano  stati  predisposti percorsi  personalizzati  con  le  indicazioni  di  compenso  e  dispensa, considerando  in  ogni caso se le carenze presenti in questi allievi siano o meno da imputarsi ad un disturbo di apprendimento. </a:t>
            </a:r>
          </a:p>
          <a:p>
            <a:endParaRPr lang="it-IT" dirty="0"/>
          </a:p>
          <a:p>
            <a:pPr marL="0" indent="0">
              <a:buNone/>
            </a:pPr>
            <a:endParaRPr lang="it-IT" dirty="0"/>
          </a:p>
          <a:p>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 y="2996952"/>
            <a:ext cx="27622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395536" y="3356992"/>
            <a:ext cx="983586" cy="523220"/>
          </a:xfrm>
          <a:prstGeom prst="rect">
            <a:avLst/>
          </a:prstGeom>
          <a:noFill/>
        </p:spPr>
        <p:txBody>
          <a:bodyPr wrap="square" rtlCol="0">
            <a:spAutoFit/>
          </a:bodyPr>
          <a:lstStyle/>
          <a:p>
            <a:pPr algn="ctr"/>
            <a:r>
              <a:rPr lang="it-IT" sz="2800" b="1" dirty="0" smtClean="0"/>
              <a:t>PDP</a:t>
            </a:r>
            <a:endParaRPr lang="it-IT" sz="2800" b="1" dirty="0"/>
          </a:p>
        </p:txBody>
      </p:sp>
    </p:spTree>
    <p:extLst>
      <p:ext uri="{BB962C8B-B14F-4D97-AF65-F5344CB8AC3E}">
        <p14:creationId xmlns:p14="http://schemas.microsoft.com/office/powerpoint/2010/main" val="351464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271</TotalTime>
  <Words>2582</Words>
  <Application>Microsoft Office PowerPoint</Application>
  <PresentationFormat>Presentazione su schermo (4:3)</PresentationFormat>
  <Paragraphs>245</Paragraphs>
  <Slides>51</Slides>
  <Notes>0</Notes>
  <HiddenSlides>0</HiddenSlides>
  <MMClips>0</MMClips>
  <ScaleCrop>false</ScaleCrop>
  <HeadingPairs>
    <vt:vector size="4" baseType="variant">
      <vt:variant>
        <vt:lpstr>Tema</vt:lpstr>
      </vt:variant>
      <vt:variant>
        <vt:i4>2</vt:i4>
      </vt:variant>
      <vt:variant>
        <vt:lpstr>Titoli diapositive</vt:lpstr>
      </vt:variant>
      <vt:variant>
        <vt:i4>51</vt:i4>
      </vt:variant>
    </vt:vector>
  </HeadingPairs>
  <TitlesOfParts>
    <vt:vector size="53" baseType="lpstr">
      <vt:lpstr>Chiaro</vt:lpstr>
      <vt:lpstr>1_Chiaro</vt:lpstr>
      <vt:lpstr>DSA e bes nella  scuola  secondaria  di  secondo  grado</vt:lpstr>
      <vt:lpstr>CENNI alla normativa di riferimento</vt:lpstr>
      <vt:lpstr>Normativa generale</vt:lpstr>
      <vt:lpstr>Normativa generale</vt:lpstr>
      <vt:lpstr>Presentazione standard di PowerPoint</vt:lpstr>
      <vt:lpstr>Normativa specifica</vt:lpstr>
      <vt:lpstr>Normativa specifica</vt:lpstr>
      <vt:lpstr>Normativa specifica</vt:lpstr>
      <vt:lpstr>Normativa specifica</vt:lpstr>
      <vt:lpstr>L.170  dell’8/10/2010  “ Nuove norme in materia di disturbi specifici dell’apprendimento in ambito scolastico” </vt:lpstr>
      <vt:lpstr>Applicazioni della Legge 170</vt:lpstr>
      <vt:lpstr>Bisogni educativi speciali</vt:lpstr>
      <vt:lpstr>BES</vt:lpstr>
      <vt:lpstr>PDP: Piano Didattico Personalizzato</vt:lpstr>
      <vt:lpstr>Classificazione dei dsa</vt:lpstr>
      <vt:lpstr>Presentazione standard di PowerPoint</vt:lpstr>
      <vt:lpstr>I CODICI NELLE DIAGNOSI</vt:lpstr>
      <vt:lpstr>Presentazione standard di PowerPoint</vt:lpstr>
      <vt:lpstr>Presentazione standard di PowerPoint</vt:lpstr>
      <vt:lpstr>PARAMETRI DIAGNOSTICI</vt:lpstr>
      <vt:lpstr>VELOCITA’ DI LETTURA</vt:lpstr>
      <vt:lpstr>COMORBILITA’</vt:lpstr>
      <vt:lpstr>QUALI  DISTURBI  ASSOCIATI?</vt:lpstr>
      <vt:lpstr>Presentazione standard di PowerPoint</vt:lpstr>
      <vt:lpstr>DISORTOGRAFIA</vt:lpstr>
      <vt:lpstr>L’IMPORTANZA DEL  LESSICO</vt:lpstr>
      <vt:lpstr>DISCALCULIA</vt:lpstr>
      <vt:lpstr>CONSEGUENZE</vt:lpstr>
      <vt:lpstr>MISURE COMPENSATIVE  E DISPENSATIVE</vt:lpstr>
      <vt:lpstr>DISPENSARE</vt:lpstr>
      <vt:lpstr>Principali  misure dispensative</vt:lpstr>
      <vt:lpstr>La DIDATTICA per compensare</vt:lpstr>
      <vt:lpstr>COMPENSARE</vt:lpstr>
      <vt:lpstr> Per il dislessico lo strumento di compensazione migliore in assoluto è un adeguato metodo di studio      (C. Cornoldi)</vt:lpstr>
      <vt:lpstr>MISURE  E  TECNOLOGIE  COMPENSATIVE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SITOGRAFIA</vt:lpstr>
      <vt:lpstr>Compensare all’Università</vt:lpstr>
      <vt:lpstr>Compensare ogni giorno</vt:lpstr>
      <vt:lpstr>COMPENSAZIONE PSICOLOGICA</vt:lpstr>
      <vt:lpstr>COMPENSAZIONE PSICOLOGICA</vt:lpstr>
      <vt:lpstr>Sentenze del tar</vt:lpstr>
      <vt:lpstr>A favore della scuola</vt:lpstr>
      <vt:lpstr>A favore della scuola</vt:lpstr>
      <vt:lpstr>A favore della famiglia</vt:lpstr>
      <vt:lpstr>GRAZIE!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DSA e bes nella scuola secondaria  di secondo grado</dc:title>
  <dc:creator>Lucilla</dc:creator>
  <cp:lastModifiedBy>Lucilla</cp:lastModifiedBy>
  <cp:revision>30</cp:revision>
  <dcterms:created xsi:type="dcterms:W3CDTF">2015-09-03T20:48:04Z</dcterms:created>
  <dcterms:modified xsi:type="dcterms:W3CDTF">2015-09-04T06:17:39Z</dcterms:modified>
</cp:coreProperties>
</file>