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8"/>
  </p:notesMasterIdLst>
  <p:sldIdLst>
    <p:sldId id="1363" r:id="rId2"/>
    <p:sldId id="1336" r:id="rId3"/>
    <p:sldId id="1362" r:id="rId4"/>
    <p:sldId id="1263" r:id="rId5"/>
    <p:sldId id="1268" r:id="rId6"/>
    <p:sldId id="1287" r:id="rId7"/>
    <p:sldId id="1304" r:id="rId8"/>
    <p:sldId id="1347" r:id="rId9"/>
    <p:sldId id="1345" r:id="rId10"/>
    <p:sldId id="1306" r:id="rId11"/>
    <p:sldId id="1346" r:id="rId12"/>
    <p:sldId id="1308" r:id="rId13"/>
    <p:sldId id="1302" r:id="rId14"/>
    <p:sldId id="1337" r:id="rId15"/>
    <p:sldId id="1339" r:id="rId16"/>
    <p:sldId id="1340" r:id="rId17"/>
    <p:sldId id="1341" r:id="rId18"/>
    <p:sldId id="1342" r:id="rId19"/>
    <p:sldId id="1343" r:id="rId20"/>
    <p:sldId id="1344" r:id="rId21"/>
    <p:sldId id="1307" r:id="rId22"/>
    <p:sldId id="1309" r:id="rId23"/>
    <p:sldId id="1314" r:id="rId24"/>
    <p:sldId id="1310" r:id="rId25"/>
    <p:sldId id="1299" r:id="rId26"/>
    <p:sldId id="1338" r:id="rId27"/>
    <p:sldId id="1323" r:id="rId28"/>
    <p:sldId id="1359" r:id="rId29"/>
    <p:sldId id="1349" r:id="rId30"/>
    <p:sldId id="1350" r:id="rId31"/>
    <p:sldId id="1352" r:id="rId32"/>
    <p:sldId id="1353" r:id="rId33"/>
    <p:sldId id="1354" r:id="rId34"/>
    <p:sldId id="1355" r:id="rId35"/>
    <p:sldId id="1360" r:id="rId36"/>
    <p:sldId id="1361" r:id="rId37"/>
  </p:sldIdLst>
  <p:sldSz cx="9144000" cy="6858000" type="screen4x3"/>
  <p:notesSz cx="7086600" cy="10210800"/>
  <p:defaultTextStyle>
    <a:defPPr>
      <a:defRPr lang="it-IT"/>
    </a:defPPr>
    <a:lvl1pPr algn="ctr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7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5DFDFD"/>
    <a:srgbClr val="00CC99"/>
    <a:srgbClr val="21858F"/>
    <a:srgbClr val="FF00FF"/>
    <a:srgbClr val="EF9D8D"/>
    <a:srgbClr val="AE8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37" autoAdjust="0"/>
  </p:normalViewPr>
  <p:slideViewPr>
    <p:cSldViewPr>
      <p:cViewPr varScale="1">
        <p:scale>
          <a:sx n="74" d="100"/>
          <a:sy n="74" d="100"/>
        </p:scale>
        <p:origin x="58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217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06988" cy="383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49813"/>
            <a:ext cx="56705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76CDFF52-E7C5-45A5-AC45-7DFA0112EF5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94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FF52-E7C5-45A5-AC45-7DFA0112EF5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66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FF52-E7C5-45A5-AC45-7DFA0112EF5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78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FF52-E7C5-45A5-AC45-7DFA0112EF5D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9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6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136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136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136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136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136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136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7136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137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1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137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90304-1CBC-4ABA-9B8F-718554C0F9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D2942-3ADD-44C2-8CB5-B54D836E08D3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5BE49-3105-49E9-A967-1D9F32964A3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1F367C-76A6-4465-ABC2-5E55392D53B8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0704ED-8B8E-4571-BE31-1335193BDD9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1B191-AC63-44F8-862F-E800DA1DF18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6DFBC-3366-48FD-B7F4-91564EE516B9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1FF1D5-E023-42EA-9F44-53053843C30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5DC89-8BBE-4421-8B03-8569AC94E99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526085-1E49-4524-9174-CB115B1F0B3E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76B24-D7F1-41E9-A7D0-075878CD40FC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AF8C1-C86E-4AAB-B0B9-DC76C2FC2C3D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C4C73-AB16-440F-8475-CB49FC218D3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F4C537FC-4EF4-441E-814C-2F104CCEA3E7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03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0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0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0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03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0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70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3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0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70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ersonaltrainer.it/dieta-spuntini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-personaltrainer.it/dieta-colazione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1928818"/>
          </a:xfrm>
        </p:spPr>
        <p:txBody>
          <a:bodyPr/>
          <a:lstStyle/>
          <a:p>
            <a:r>
              <a:rPr lang="it-IT" altLang="it-IT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</a:rPr>
              <a:t>Una sana alimentazione rappresenta il primo intervento di prevenzione a tutela della salute e dell’armonia fisica.</a:t>
            </a:r>
            <a:br>
              <a:rPr lang="it-IT" altLang="it-IT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</a:rPr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071538" y="357166"/>
            <a:ext cx="7072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“La salute è uno stato di completo benessere fisico, mentale e sociale e non la semplice assenza di malattia o infermità”</a:t>
            </a:r>
          </a:p>
          <a:p>
            <a:r>
              <a:rPr lang="it-IT" altLang="it-IT" sz="2400" b="1" i="1" dirty="0" smtClean="0"/>
              <a:t>                                                     </a:t>
            </a:r>
            <a:endParaRPr lang="it-IT" altLang="it-IT" sz="2400" dirty="0" smtClean="0">
              <a:latin typeface="Arial" pitchFamily="34" charset="0"/>
            </a:endParaRPr>
          </a:p>
          <a:p>
            <a:r>
              <a:rPr lang="it-IT" altLang="it-IT" sz="1600" dirty="0" smtClean="0">
                <a:latin typeface="Arial" pitchFamily="34" charset="0"/>
              </a:rPr>
              <a:t> </a:t>
            </a:r>
            <a:endParaRPr lang="it-IT" altLang="it-IT" sz="1600" dirty="0">
              <a:latin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357686" y="5857892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i="1" dirty="0" smtClean="0">
                <a:latin typeface="Arial" pitchFamily="34" charset="0"/>
              </a:rPr>
              <a:t>Organizzazione Mondiale della Sanità</a:t>
            </a:r>
            <a:r>
              <a:rPr lang="it-IT" alt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1" name="Rectangle 3"/>
          <p:cNvSpPr>
            <a:spLocks noRot="1" noChangeArrowheads="1"/>
          </p:cNvSpPr>
          <p:nvPr/>
        </p:nvSpPr>
        <p:spPr bwMode="auto">
          <a:xfrm>
            <a:off x="250825" y="333375"/>
            <a:ext cx="8642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SPUNTINO MATTUTINO</a:t>
            </a:r>
          </a:p>
        </p:txBody>
      </p:sp>
      <p:sp>
        <p:nvSpPr>
          <p:cNvPr id="1486853" name="Rectangle 5"/>
          <p:cNvSpPr>
            <a:spLocks noChangeArrowheads="1"/>
          </p:cNvSpPr>
          <p:nvPr/>
        </p:nvSpPr>
        <p:spPr bwMode="auto">
          <a:xfrm>
            <a:off x="900113" y="1844675"/>
            <a:ext cx="7632700" cy="3170099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dirty="0" smtClean="0"/>
              <a:t>5% delle calorie nello </a:t>
            </a:r>
            <a:r>
              <a:rPr lang="it-IT" sz="2000" dirty="0" smtClean="0">
                <a:hlinkClick r:id="rId3"/>
              </a:rPr>
              <a:t>spuntino</a:t>
            </a:r>
            <a:r>
              <a:rPr lang="it-IT" sz="2000" dirty="0" smtClean="0"/>
              <a:t> di metà mattina (non meno del 4% e non più dell'8-10%) 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Spuntino ideale: 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nutriente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leggero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per non compromettere l’appetito a pranzo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Quantità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variabili a seconda dell’età e delle caratteristiche 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individuali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Rot="1" noChangeArrowheads="1"/>
          </p:cNvSpPr>
          <p:nvPr/>
        </p:nvSpPr>
        <p:spPr bwMode="auto">
          <a:xfrm>
            <a:off x="250825" y="260350"/>
            <a:ext cx="8497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SPUNTINO MATTUTINO</a:t>
            </a:r>
          </a:p>
        </p:txBody>
      </p:sp>
      <p:sp>
        <p:nvSpPr>
          <p:cNvPr id="1540100" name="Rectangle 4"/>
          <p:cNvSpPr>
            <a:spLocks noChangeArrowheads="1"/>
          </p:cNvSpPr>
          <p:nvPr/>
        </p:nvSpPr>
        <p:spPr bwMode="auto">
          <a:xfrm>
            <a:off x="684213" y="1628775"/>
            <a:ext cx="7632700" cy="310673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ALCUNI ESEMPI </a:t>
            </a:r>
          </a:p>
          <a:p>
            <a:endParaRPr lang="it-IT" sz="2400" u="sng">
              <a:solidFill>
                <a:schemeClr val="tx1"/>
              </a:solidFill>
            </a:endParaRPr>
          </a:p>
          <a:p>
            <a:pPr algn="l"/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Frutta</a:t>
            </a: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Fette Biscottate</a:t>
            </a: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Biscotti Secchi/Integrali</a:t>
            </a: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Crackers non salati</a:t>
            </a: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Yogurt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900" name="Rectangle 4"/>
          <p:cNvSpPr>
            <a:spLocks noRot="1" noChangeArrowheads="1"/>
          </p:cNvSpPr>
          <p:nvPr/>
        </p:nvSpPr>
        <p:spPr bwMode="auto">
          <a:xfrm>
            <a:off x="250825" y="260350"/>
            <a:ext cx="84248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PRANZO</a:t>
            </a:r>
          </a:p>
        </p:txBody>
      </p:sp>
      <p:sp>
        <p:nvSpPr>
          <p:cNvPr id="1488902" name="Rectangle 6"/>
          <p:cNvSpPr>
            <a:spLocks noChangeArrowheads="1"/>
          </p:cNvSpPr>
          <p:nvPr/>
        </p:nvSpPr>
        <p:spPr bwMode="auto">
          <a:xfrm>
            <a:off x="755650" y="1125538"/>
            <a:ext cx="7345363" cy="2108269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dirty="0" smtClean="0"/>
              <a:t>40% delle calorie nel pranzo (non meno del 35% ma assolutamente non più del 40%)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endParaRPr lang="it-IT" sz="1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Pasto principale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della giornata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 fondamentale scegliere gli alimenti in modo che garantiscano il corretto apporto di energia e nutrienti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250825" y="1341438"/>
            <a:ext cx="8532813" cy="448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Variare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il più possibile 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cereali</a:t>
            </a: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 i primi piatti (pasta, riso, farro, orzo)</a:t>
            </a:r>
          </a:p>
          <a:p>
            <a:pPr algn="l">
              <a:spcBef>
                <a:spcPct val="0"/>
              </a:spcBef>
              <a:buFontTx/>
              <a:buChar char="-"/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Consumare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legumi insieme ai cereali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come un piatto unico (pasta e fagioli, riso e lenticchie, crema di piselli con crostini, …)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Incentivare il consumo di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pesce e legumi</a:t>
            </a:r>
          </a:p>
          <a:p>
            <a:pPr algn="l">
              <a:spcBef>
                <a:spcPct val="0"/>
              </a:spcBef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Escludere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la categoria dei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formaggi fusi</a:t>
            </a:r>
          </a:p>
          <a:p>
            <a:pPr algn="l">
              <a:spcBef>
                <a:spcPct val="0"/>
              </a:spcBef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Limitare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il più possibile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crostacei e molluschi</a:t>
            </a:r>
          </a:p>
          <a:p>
            <a:pPr algn="l">
              <a:spcBef>
                <a:spcPct val="0"/>
              </a:spcBef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Unica bevanda presente: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acqua  </a:t>
            </a: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Considerare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succhi di frutta e latte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come alimenti</a:t>
            </a:r>
          </a:p>
          <a:p>
            <a:pPr algn="l">
              <a:spcBef>
                <a:spcPct val="0"/>
              </a:spcBef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Sconsigliare l’assunzione di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bevande a base di zucchero, aromi e conservanti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82757" name="Rectangle 5"/>
          <p:cNvSpPr>
            <a:spLocks noRot="1" noChangeArrowheads="1"/>
          </p:cNvSpPr>
          <p:nvPr/>
        </p:nvSpPr>
        <p:spPr bwMode="auto">
          <a:xfrm>
            <a:off x="539750" y="333375"/>
            <a:ext cx="81010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INDICAZIONI AGGIUNTIVE PER IL PRANZO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ChangeArrowheads="1"/>
          </p:cNvSpPr>
          <p:nvPr/>
        </p:nvSpPr>
        <p:spPr bwMode="auto">
          <a:xfrm>
            <a:off x="395288" y="1484313"/>
            <a:ext cx="8532812" cy="448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lternare vari tipi di verdure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durante la settimana scegliendole fresche o surgelate e di stagione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Scegliere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frutta fresca di stagione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evitando quella in scatola ed i succhi di frutta zuccherati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Il consumo delle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patate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deve avvenire in sostituzione dei primi piatti, del pane, della pizza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- Consumare l’eventuale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dolce come merenda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e non a fine pasto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- Limitare l’utilizzo del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 cucina</a:t>
            </a:r>
          </a:p>
          <a:p>
            <a:pPr algn="l">
              <a:spcBef>
                <a:spcPct val="0"/>
              </a:spcBef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Evitare di utilizzare preparati per brodo/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dadi</a:t>
            </a: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ed incentivare l’uso di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spezie ed erbe aromatiche</a:t>
            </a:r>
          </a:p>
          <a:p>
            <a:pPr algn="l">
              <a:spcBef>
                <a:spcPct val="0"/>
              </a:spcBef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29859" name="Rectangle 3"/>
          <p:cNvSpPr>
            <a:spLocks noRot="1" noChangeArrowheads="1"/>
          </p:cNvSpPr>
          <p:nvPr/>
        </p:nvSpPr>
        <p:spPr bwMode="auto">
          <a:xfrm>
            <a:off x="539750" y="404813"/>
            <a:ext cx="810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INDICAZIONI AGGIUNTIVE PER IL PRANZO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Rot="1" noChangeArrowheads="1"/>
          </p:cNvSpPr>
          <p:nvPr/>
        </p:nvSpPr>
        <p:spPr bwMode="auto">
          <a:xfrm>
            <a:off x="646113" y="188913"/>
            <a:ext cx="8497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532931" name="Text Box 3"/>
          <p:cNvSpPr txBox="1">
            <a:spLocks noChangeArrowheads="1"/>
          </p:cNvSpPr>
          <p:nvPr/>
        </p:nvSpPr>
        <p:spPr bwMode="auto">
          <a:xfrm>
            <a:off x="2101850" y="771525"/>
            <a:ext cx="5637213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GRAMMATURE CEREALI E DERIVATI</a:t>
            </a:r>
          </a:p>
          <a:p>
            <a:pPr>
              <a:spcBef>
                <a:spcPct val="0"/>
              </a:spcBef>
            </a:pPr>
            <a:r>
              <a:rPr lang="it-IT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(al crudo e al netto degli scarti)</a:t>
            </a:r>
          </a:p>
        </p:txBody>
      </p:sp>
      <p:graphicFrame>
        <p:nvGraphicFramePr>
          <p:cNvPr id="1532932" name="Group 4"/>
          <p:cNvGraphicFramePr>
            <a:graphicFrameLocks noGrp="1"/>
          </p:cNvGraphicFramePr>
          <p:nvPr/>
        </p:nvGraphicFramePr>
        <p:xfrm>
          <a:off x="287338" y="1484313"/>
          <a:ext cx="8605837" cy="5370576"/>
        </p:xfrm>
        <a:graphic>
          <a:graphicData uri="http://schemas.openxmlformats.org/drawingml/2006/table">
            <a:tbl>
              <a:tblPr/>
              <a:tblGrid>
                <a:gridCol w="3060700"/>
                <a:gridCol w="1439862"/>
                <a:gridCol w="2089150"/>
                <a:gridCol w="20161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Pasta asciutta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oppure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Riso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oppure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Orzo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oppure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Farro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Pasta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oppure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Riso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oppure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Orzo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oppure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Farro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per minestra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Gnocchi di Patate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 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Trancio di Pizza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(peso a cotto)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Farina di mais per polenta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2982" name="Picture 54" descr="cereali-e-cape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1544637" cy="115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Rot="1" noChangeArrowheads="1"/>
          </p:cNvSpPr>
          <p:nvPr/>
        </p:nvSpPr>
        <p:spPr bwMode="auto">
          <a:xfrm>
            <a:off x="468313" y="188913"/>
            <a:ext cx="820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533955" name="Text Box 3"/>
          <p:cNvSpPr txBox="1">
            <a:spLocks noChangeArrowheads="1"/>
          </p:cNvSpPr>
          <p:nvPr/>
        </p:nvSpPr>
        <p:spPr bwMode="auto">
          <a:xfrm>
            <a:off x="1654175" y="708025"/>
            <a:ext cx="58420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latin typeface="Arial" charset="0"/>
                <a:cs typeface="Arial" charset="0"/>
              </a:rPr>
              <a:t>GRAMMATURE CARNE, PESCE, UOVA</a:t>
            </a:r>
          </a:p>
          <a:p>
            <a:pPr>
              <a:spcBef>
                <a:spcPct val="0"/>
              </a:spcBef>
            </a:pPr>
            <a:r>
              <a:rPr lang="it-IT" sz="1200" b="1">
                <a:latin typeface="Arial" charset="0"/>
                <a:cs typeface="Arial" charset="0"/>
              </a:rPr>
              <a:t>(al crudo e al netto degli scarti)</a:t>
            </a:r>
          </a:p>
        </p:txBody>
      </p:sp>
      <p:graphicFrame>
        <p:nvGraphicFramePr>
          <p:cNvPr id="1533956" name="Group 4"/>
          <p:cNvGraphicFramePr>
            <a:graphicFrameLocks noGrp="1"/>
          </p:cNvGraphicFramePr>
          <p:nvPr/>
        </p:nvGraphicFramePr>
        <p:xfrm>
          <a:off x="287338" y="1763713"/>
          <a:ext cx="8605837" cy="4517645"/>
        </p:xfrm>
        <a:graphic>
          <a:graphicData uri="http://schemas.openxmlformats.org/drawingml/2006/table">
            <a:tbl>
              <a:tblPr/>
              <a:tblGrid>
                <a:gridCol w="3636962"/>
                <a:gridCol w="1800225"/>
                <a:gridCol w="1584325"/>
                <a:gridCol w="15843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Carni Bianche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(petto o coscia di Tacchino o Pollo)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100/120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100/120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Vitellone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(bistecche, arrosto, spezzatino)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100/120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Manzo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per Bollito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90/110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Carne per Ragù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30/50 g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Pesce Magro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(Sogliola, Platessa, Merluzzo,..)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120/150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Pesce Semigrasso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(es Tonno)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70/90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Uova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(per Frittata/Omelette)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n.1 ½/2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4011" name="Picture 59" descr="C_17_campagne_5_approfondimenti_approfondimento6_paragrafia_paragrafo1_immagin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60463"/>
            <a:ext cx="1655763" cy="123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Rot="1" noChangeArrowheads="1"/>
          </p:cNvSpPr>
          <p:nvPr/>
        </p:nvSpPr>
        <p:spPr bwMode="auto">
          <a:xfrm>
            <a:off x="684213" y="260350"/>
            <a:ext cx="828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534979" name="Text Box 3"/>
          <p:cNvSpPr txBox="1">
            <a:spLocks noChangeArrowheads="1"/>
          </p:cNvSpPr>
          <p:nvPr/>
        </p:nvSpPr>
        <p:spPr bwMode="auto">
          <a:xfrm>
            <a:off x="1719263" y="708025"/>
            <a:ext cx="5719762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GRAMMATURE SALUMI E FORMAGGI</a:t>
            </a:r>
          </a:p>
          <a:p>
            <a:pPr>
              <a:spcBef>
                <a:spcPct val="0"/>
              </a:spcBef>
            </a:pPr>
            <a:r>
              <a:rPr lang="it-IT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(al crudo e al netto degli scarti)</a:t>
            </a:r>
          </a:p>
        </p:txBody>
      </p:sp>
      <p:graphicFrame>
        <p:nvGraphicFramePr>
          <p:cNvPr id="1534980" name="Group 4"/>
          <p:cNvGraphicFramePr>
            <a:graphicFrameLocks noGrp="1"/>
          </p:cNvGraphicFramePr>
          <p:nvPr/>
        </p:nvGraphicFramePr>
        <p:xfrm>
          <a:off x="287338" y="2074863"/>
          <a:ext cx="8605837" cy="4056000"/>
        </p:xfrm>
        <a:graphic>
          <a:graphicData uri="http://schemas.openxmlformats.org/drawingml/2006/table">
            <a:tbl>
              <a:tblPr/>
              <a:tblGrid>
                <a:gridCol w="3205162"/>
                <a:gridCol w="1943100"/>
                <a:gridCol w="1728788"/>
                <a:gridCol w="1728787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Salumi Magri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(Bresaola, Prosciutto Cotto, Prosciutto Crudo)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50/70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Ricotta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(come Secondo Piatto)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Mozzarella o Crescenza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come Secondo Piatto)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Formaggi Stagionati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come Secondo Piatto)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50/70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Parmigiano grattugiato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10/20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Formaggi Misti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come Secondo Piatto)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70/80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5025" name="Picture 49" descr="10295488prosciutto-mozzarella-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74788"/>
            <a:ext cx="1225550" cy="108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Rot="1" noChangeArrowheads="1"/>
          </p:cNvSpPr>
          <p:nvPr/>
        </p:nvSpPr>
        <p:spPr bwMode="auto">
          <a:xfrm>
            <a:off x="468313" y="188913"/>
            <a:ext cx="8893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536003" name="Text Box 3"/>
          <p:cNvSpPr txBox="1">
            <a:spLocks noChangeArrowheads="1"/>
          </p:cNvSpPr>
          <p:nvPr/>
        </p:nvSpPr>
        <p:spPr bwMode="auto">
          <a:xfrm>
            <a:off x="1154113" y="842963"/>
            <a:ext cx="6665912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latin typeface="Arial" charset="0"/>
                <a:cs typeface="Arial" charset="0"/>
              </a:rPr>
              <a:t>GRAMMATURE ORTAGGI, LEGUMI, PATATE</a:t>
            </a:r>
          </a:p>
          <a:p>
            <a:pPr>
              <a:spcBef>
                <a:spcPct val="0"/>
              </a:spcBef>
            </a:pPr>
            <a:r>
              <a:rPr lang="it-IT" sz="1200" b="1">
                <a:latin typeface="Arial" charset="0"/>
                <a:cs typeface="Arial" charset="0"/>
              </a:rPr>
              <a:t>(al crudo e al netto degli scarti)</a:t>
            </a:r>
          </a:p>
        </p:txBody>
      </p:sp>
      <p:graphicFrame>
        <p:nvGraphicFramePr>
          <p:cNvPr id="1536004" name="Group 4"/>
          <p:cNvGraphicFramePr>
            <a:graphicFrameLocks noGrp="1"/>
          </p:cNvGraphicFramePr>
          <p:nvPr/>
        </p:nvGraphicFramePr>
        <p:xfrm>
          <a:off x="214313" y="1700213"/>
          <a:ext cx="8605837" cy="4175760"/>
        </p:xfrm>
        <a:graphic>
          <a:graphicData uri="http://schemas.openxmlformats.org/drawingml/2006/table">
            <a:tbl>
              <a:tblPr/>
              <a:tblGrid>
                <a:gridCol w="3925887"/>
                <a:gridCol w="1546225"/>
                <a:gridCol w="1584325"/>
                <a:gridCol w="1549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15-18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Pomodori Pelati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Sughi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Ortaggi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Sughi, Minestroni, Creme, Passati di Verdura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Ortaggi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Paste e Risotti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Legumi Secchi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Paste e Risotti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Legumi Freschi o Surgelati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Paste e Risotti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80/90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150/170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100/110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25/40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50/70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Pomodori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da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Finocchi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Carote Crudi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50/70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150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100/120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Ortaggi Cotti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come Contorno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200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Patate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Spezzatino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Patate 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per Spezzatino con Legumi o Verdure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80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45/50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039" name="Picture 39" descr="legu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908050"/>
            <a:ext cx="107950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Rot="1" noChangeArrowheads="1"/>
          </p:cNvSpPr>
          <p:nvPr/>
        </p:nvSpPr>
        <p:spPr bwMode="auto">
          <a:xfrm>
            <a:off x="468313" y="188913"/>
            <a:ext cx="8893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537027" name="Text Box 3"/>
          <p:cNvSpPr txBox="1">
            <a:spLocks noChangeArrowheads="1"/>
          </p:cNvSpPr>
          <p:nvPr/>
        </p:nvSpPr>
        <p:spPr bwMode="auto">
          <a:xfrm>
            <a:off x="2344738" y="698500"/>
            <a:ext cx="4435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latin typeface="Arial" charset="0"/>
                <a:cs typeface="Arial" charset="0"/>
              </a:rPr>
              <a:t>GRAMMATURE CONDIMENTI</a:t>
            </a:r>
          </a:p>
        </p:txBody>
      </p:sp>
      <p:graphicFrame>
        <p:nvGraphicFramePr>
          <p:cNvPr id="1537028" name="Group 4"/>
          <p:cNvGraphicFramePr>
            <a:graphicFrameLocks noGrp="1"/>
          </p:cNvGraphicFramePr>
          <p:nvPr/>
        </p:nvGraphicFramePr>
        <p:xfrm>
          <a:off x="250825" y="3429000"/>
          <a:ext cx="8605838" cy="1814830"/>
        </p:xfrm>
        <a:graphic>
          <a:graphicData uri="http://schemas.openxmlformats.org/drawingml/2006/table">
            <a:tbl>
              <a:tblPr/>
              <a:tblGrid>
                <a:gridCol w="4033838"/>
                <a:gridCol w="1331912"/>
                <a:gridCol w="1690688"/>
                <a:gridCol w="1549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Olio extra-Vergine di Oliva a Crudo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per Primi e Secondi Piatti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10/15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Olio extra-Vergine di Oliva a Crudo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per Contorni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10/15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053" name="Picture 29" descr="o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341438"/>
            <a:ext cx="2447925" cy="175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86" name="Rectangle 54"/>
          <p:cNvSpPr>
            <a:spLocks noRot="1" noChangeArrowheads="1"/>
          </p:cNvSpPr>
          <p:nvPr/>
        </p:nvSpPr>
        <p:spPr bwMode="auto">
          <a:xfrm>
            <a:off x="323850" y="260350"/>
            <a:ext cx="8642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REGOLE PER UNA CORRETTA ALIMENTAZIONE</a:t>
            </a:r>
          </a:p>
        </p:txBody>
      </p:sp>
      <p:sp>
        <p:nvSpPr>
          <p:cNvPr id="1528888" name="Rectangle 56"/>
          <p:cNvSpPr>
            <a:spLocks noChangeArrowheads="1"/>
          </p:cNvSpPr>
          <p:nvPr/>
        </p:nvSpPr>
        <p:spPr bwMode="auto">
          <a:xfrm>
            <a:off x="379413" y="1341438"/>
            <a:ext cx="428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1) Seguire una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equilibrata e varia</a:t>
            </a:r>
          </a:p>
        </p:txBody>
      </p:sp>
      <p:sp>
        <p:nvSpPr>
          <p:cNvPr id="1528889" name="Rectangle 57"/>
          <p:cNvSpPr>
            <a:spLocks noChangeArrowheads="1"/>
          </p:cNvSpPr>
          <p:nvPr/>
        </p:nvSpPr>
        <p:spPr bwMode="auto">
          <a:xfrm>
            <a:off x="381000" y="1846263"/>
            <a:ext cx="6496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2)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Suddividere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in modo corretto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 calorie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durante la giornata</a:t>
            </a:r>
          </a:p>
        </p:txBody>
      </p:sp>
      <p:sp>
        <p:nvSpPr>
          <p:cNvPr id="1528890" name="Rectangle 58"/>
          <p:cNvSpPr>
            <a:spLocks noChangeArrowheads="1"/>
          </p:cNvSpPr>
          <p:nvPr/>
        </p:nvSpPr>
        <p:spPr bwMode="auto">
          <a:xfrm>
            <a:off x="354013" y="2349500"/>
            <a:ext cx="414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3)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Alternare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le diverse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fonti proteiche</a:t>
            </a:r>
          </a:p>
        </p:txBody>
      </p:sp>
      <p:sp>
        <p:nvSpPr>
          <p:cNvPr id="1528891" name="Rectangle 59"/>
          <p:cNvSpPr>
            <a:spLocks noChangeArrowheads="1"/>
          </p:cNvSpPr>
          <p:nvPr/>
        </p:nvSpPr>
        <p:spPr bwMode="auto">
          <a:xfrm>
            <a:off x="366713" y="2854325"/>
            <a:ext cx="478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4) Consumare regolarmente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frutta e verdura</a:t>
            </a:r>
          </a:p>
        </p:txBody>
      </p:sp>
      <p:sp>
        <p:nvSpPr>
          <p:cNvPr id="1528892" name="Rectangle 60"/>
          <p:cNvSpPr>
            <a:spLocks noChangeArrowheads="1"/>
          </p:cNvSpPr>
          <p:nvPr/>
        </p:nvSpPr>
        <p:spPr bwMode="auto">
          <a:xfrm>
            <a:off x="395288" y="3357563"/>
            <a:ext cx="554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5) Preferire i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carboidrati complessi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quelli semplici</a:t>
            </a:r>
          </a:p>
        </p:txBody>
      </p:sp>
      <p:sp>
        <p:nvSpPr>
          <p:cNvPr id="1528893" name="Rectangle 61"/>
          <p:cNvSpPr>
            <a:spLocks noChangeArrowheads="1"/>
          </p:cNvSpPr>
          <p:nvPr/>
        </p:nvSpPr>
        <p:spPr bwMode="auto">
          <a:xfrm>
            <a:off x="395288" y="3867150"/>
            <a:ext cx="84248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6)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Limitare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il consumo di </a:t>
            </a:r>
            <a:r>
              <a:rPr lang="it-IT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snacks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dolciumi e bevande zuccherate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ad alto contenuto calorico e basso valore nutrizionale</a:t>
            </a:r>
          </a:p>
        </p:txBody>
      </p:sp>
      <p:sp>
        <p:nvSpPr>
          <p:cNvPr id="1528894" name="Rectangle 62"/>
          <p:cNvSpPr>
            <a:spLocks noChangeArrowheads="1"/>
          </p:cNvSpPr>
          <p:nvPr/>
        </p:nvSpPr>
        <p:spPr bwMode="auto">
          <a:xfrm>
            <a:off x="450850" y="4646613"/>
            <a:ext cx="541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7)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Grassi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 scegliere la qualità e limitarne la quantità</a:t>
            </a:r>
          </a:p>
        </p:txBody>
      </p:sp>
      <p:sp>
        <p:nvSpPr>
          <p:cNvPr id="1528895" name="Rectangle 63"/>
          <p:cNvSpPr>
            <a:spLocks noChangeArrowheads="1"/>
          </p:cNvSpPr>
          <p:nvPr/>
        </p:nvSpPr>
        <p:spPr bwMode="auto">
          <a:xfrm>
            <a:off x="427038" y="5149850"/>
            <a:ext cx="6376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8) Limitare l’utilizzo del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sale</a:t>
            </a:r>
          </a:p>
        </p:txBody>
      </p:sp>
      <p:sp>
        <p:nvSpPr>
          <p:cNvPr id="1528896" name="Rectangle 64"/>
          <p:cNvSpPr>
            <a:spLocks noChangeArrowheads="1"/>
          </p:cNvSpPr>
          <p:nvPr/>
        </p:nvSpPr>
        <p:spPr bwMode="auto">
          <a:xfrm>
            <a:off x="428625" y="5654675"/>
            <a:ext cx="6610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9) Assumere un’adeguata quantità di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acqua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durante la giornata</a:t>
            </a:r>
          </a:p>
        </p:txBody>
      </p:sp>
      <p:sp>
        <p:nvSpPr>
          <p:cNvPr id="1528897" name="Rectangle 65"/>
          <p:cNvSpPr>
            <a:spLocks noChangeArrowheads="1"/>
          </p:cNvSpPr>
          <p:nvPr/>
        </p:nvSpPr>
        <p:spPr bwMode="auto">
          <a:xfrm>
            <a:off x="395288" y="6157913"/>
            <a:ext cx="4057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10) Leggere attentamente le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etichette</a:t>
            </a:r>
          </a:p>
        </p:txBody>
      </p:sp>
      <p:sp>
        <p:nvSpPr>
          <p:cNvPr id="1528898" name="Rectangle 66"/>
          <p:cNvSpPr>
            <a:spLocks noChangeArrowheads="1"/>
          </p:cNvSpPr>
          <p:nvPr/>
        </p:nvSpPr>
        <p:spPr bwMode="auto">
          <a:xfrm>
            <a:off x="250825" y="1268413"/>
            <a:ext cx="8424863" cy="532923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Rot="1" noChangeArrowheads="1"/>
          </p:cNvSpPr>
          <p:nvPr/>
        </p:nvSpPr>
        <p:spPr bwMode="auto">
          <a:xfrm>
            <a:off x="468313" y="188913"/>
            <a:ext cx="8893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538051" name="Text Box 3"/>
          <p:cNvSpPr txBox="1">
            <a:spLocks noChangeArrowheads="1"/>
          </p:cNvSpPr>
          <p:nvPr/>
        </p:nvSpPr>
        <p:spPr bwMode="auto">
          <a:xfrm>
            <a:off x="2033588" y="4233863"/>
            <a:ext cx="5062537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latin typeface="Arial" charset="0"/>
                <a:cs typeface="Arial" charset="0"/>
              </a:rPr>
              <a:t>GRAMMATURE FRUTTA FRESCA</a:t>
            </a:r>
          </a:p>
          <a:p>
            <a:pPr>
              <a:spcBef>
                <a:spcPct val="0"/>
              </a:spcBef>
            </a:pPr>
            <a:r>
              <a:rPr lang="it-IT" sz="1200" b="1">
                <a:latin typeface="Arial" charset="0"/>
                <a:cs typeface="Arial" charset="0"/>
              </a:rPr>
              <a:t>(al crudo e al netto degli scarti)</a:t>
            </a:r>
          </a:p>
        </p:txBody>
      </p:sp>
      <p:graphicFrame>
        <p:nvGraphicFramePr>
          <p:cNvPr id="1538052" name="Group 4"/>
          <p:cNvGraphicFramePr>
            <a:graphicFrameLocks noGrp="1"/>
          </p:cNvGraphicFramePr>
          <p:nvPr/>
        </p:nvGraphicFramePr>
        <p:xfrm>
          <a:off x="214313" y="5018088"/>
          <a:ext cx="8605837" cy="1097280"/>
        </p:xfrm>
        <a:graphic>
          <a:graphicData uri="http://schemas.openxmlformats.org/drawingml/2006/table">
            <a:tbl>
              <a:tblPr/>
              <a:tblGrid>
                <a:gridCol w="3494087"/>
                <a:gridCol w="1871663"/>
                <a:gridCol w="1690687"/>
                <a:gridCol w="1549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Frutta Fresca di Stagione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200/300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072" name="Text Box 24"/>
          <p:cNvSpPr txBox="1">
            <a:spLocks noChangeArrowheads="1"/>
          </p:cNvSpPr>
          <p:nvPr/>
        </p:nvSpPr>
        <p:spPr bwMode="auto">
          <a:xfrm>
            <a:off x="2047875" y="914400"/>
            <a:ext cx="50419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>
                <a:latin typeface="Arial" charset="0"/>
                <a:cs typeface="Arial" charset="0"/>
              </a:rPr>
              <a:t>GRAMMATURE LATTE/LATTICINI</a:t>
            </a:r>
          </a:p>
          <a:p>
            <a:pPr>
              <a:spcBef>
                <a:spcPct val="0"/>
              </a:spcBef>
            </a:pPr>
            <a:r>
              <a:rPr lang="it-IT" sz="1200" b="1">
                <a:latin typeface="Arial" charset="0"/>
                <a:cs typeface="Arial" charset="0"/>
              </a:rPr>
              <a:t>(al crudo e al netto degli scarti)</a:t>
            </a:r>
          </a:p>
        </p:txBody>
      </p:sp>
      <p:graphicFrame>
        <p:nvGraphicFramePr>
          <p:cNvPr id="1538073" name="Group 25"/>
          <p:cNvGraphicFramePr>
            <a:graphicFrameLocks noGrp="1"/>
          </p:cNvGraphicFramePr>
          <p:nvPr/>
        </p:nvGraphicFramePr>
        <p:xfrm>
          <a:off x="214313" y="1698625"/>
          <a:ext cx="8605837" cy="1615440"/>
        </p:xfrm>
        <a:graphic>
          <a:graphicData uri="http://schemas.openxmlformats.org/drawingml/2006/table">
            <a:tbl>
              <a:tblPr/>
              <a:tblGrid>
                <a:gridCol w="3494087"/>
                <a:gridCol w="1871663"/>
                <a:gridCol w="1690687"/>
                <a:gridCol w="1549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Latte Parzialmente Scremato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(per frittate,…)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10/15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Yogurt al Naturale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(per salse, 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30/35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098" name="Picture 50" descr="mela_ros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429000"/>
            <a:ext cx="1154113" cy="1543050"/>
          </a:xfrm>
          <a:prstGeom prst="rect">
            <a:avLst/>
          </a:prstGeom>
          <a:noFill/>
        </p:spPr>
      </p:pic>
      <p:pic>
        <p:nvPicPr>
          <p:cNvPr id="1538099" name="Picture 51" descr="la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36613"/>
            <a:ext cx="1279525" cy="127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6" name="Rectangle 4"/>
          <p:cNvSpPr>
            <a:spLocks noRot="1" noChangeArrowheads="1"/>
          </p:cNvSpPr>
          <p:nvPr/>
        </p:nvSpPr>
        <p:spPr bwMode="auto">
          <a:xfrm>
            <a:off x="250825" y="260350"/>
            <a:ext cx="8497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MERENDA</a:t>
            </a:r>
          </a:p>
        </p:txBody>
      </p:sp>
      <p:sp>
        <p:nvSpPr>
          <p:cNvPr id="1487983" name="Rectangle 111"/>
          <p:cNvSpPr>
            <a:spLocks noChangeArrowheads="1"/>
          </p:cNvSpPr>
          <p:nvPr/>
        </p:nvSpPr>
        <p:spPr bwMode="auto">
          <a:xfrm>
            <a:off x="611188" y="1125538"/>
            <a:ext cx="7634287" cy="501675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10% delle Calorie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giornaliere</a:t>
            </a:r>
          </a:p>
          <a:p>
            <a:pPr algn="l"/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Andrebbe regolata sulla base dell’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attività fisica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svolta </a:t>
            </a:r>
          </a:p>
          <a:p>
            <a:pPr algn="l"/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Non deve impegnare troppo la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digestione 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 non compromettere l’appetito a cena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4" name="Rectangle 4"/>
          <p:cNvSpPr>
            <a:spLocks noRot="1" noChangeArrowheads="1"/>
          </p:cNvSpPr>
          <p:nvPr/>
        </p:nvSpPr>
        <p:spPr bwMode="auto">
          <a:xfrm>
            <a:off x="684213" y="188913"/>
            <a:ext cx="7524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MERENDA:</a:t>
            </a:r>
          </a:p>
        </p:txBody>
      </p:sp>
      <p:sp>
        <p:nvSpPr>
          <p:cNvPr id="1489925" name="Text Box 5"/>
          <p:cNvSpPr txBox="1">
            <a:spLocks noChangeArrowheads="1"/>
          </p:cNvSpPr>
          <p:nvPr/>
        </p:nvSpPr>
        <p:spPr bwMode="auto">
          <a:xfrm>
            <a:off x="2911475" y="696913"/>
            <a:ext cx="326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ALCUNI ESEMPI PRATICI</a:t>
            </a:r>
          </a:p>
        </p:txBody>
      </p:sp>
      <p:graphicFrame>
        <p:nvGraphicFramePr>
          <p:cNvPr id="1489996" name="Group 76"/>
          <p:cNvGraphicFramePr>
            <a:graphicFrameLocks noGrp="1"/>
          </p:cNvGraphicFramePr>
          <p:nvPr/>
        </p:nvGraphicFramePr>
        <p:xfrm>
          <a:off x="107950" y="1268413"/>
          <a:ext cx="5929313" cy="5384551"/>
        </p:xfrm>
        <a:graphic>
          <a:graphicData uri="http://schemas.openxmlformats.org/drawingml/2006/table">
            <a:tbl>
              <a:tblPr/>
              <a:tblGrid>
                <a:gridCol w="3224213"/>
                <a:gridCol w="27051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ALIMENTO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Quantità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Frutta Fresca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Frullato di Frutta Fresca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Macedonia di Frutta Fresca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Banana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Spremuta di Arancia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Fette Biscottate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Spremuta di Arancia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Biscotti Secchi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Fette Biscottate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Crackers non salati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Pane comune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Yogurt naturale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Pane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Marmellata/Miele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Cioccolato Fondente (75%)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Gelato alla Frutta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583613" cy="329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95045" name="Rectangle 5"/>
          <p:cNvSpPr>
            <a:spLocks noRot="1" noChangeArrowheads="1"/>
          </p:cNvSpPr>
          <p:nvPr/>
        </p:nvSpPr>
        <p:spPr bwMode="auto">
          <a:xfrm>
            <a:off x="971550" y="188913"/>
            <a:ext cx="77057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MERENDA:</a:t>
            </a:r>
            <a:b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ATTENZIONE AGLI ALIMENTI IPERCALORICI !!!</a:t>
            </a:r>
          </a:p>
        </p:txBody>
      </p:sp>
      <p:pic>
        <p:nvPicPr>
          <p:cNvPr id="1495047" name="Picture 7" descr="McDonald%27s_BigMac_j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643446"/>
            <a:ext cx="2544763" cy="193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8" name="Rectangle 4"/>
          <p:cNvSpPr>
            <a:spLocks noRot="1" noChangeArrowheads="1"/>
          </p:cNvSpPr>
          <p:nvPr/>
        </p:nvSpPr>
        <p:spPr bwMode="auto">
          <a:xfrm>
            <a:off x="684213" y="260350"/>
            <a:ext cx="78501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CENA</a:t>
            </a:r>
          </a:p>
        </p:txBody>
      </p:sp>
      <p:sp>
        <p:nvSpPr>
          <p:cNvPr id="1490950" name="Rectangle 6"/>
          <p:cNvSpPr>
            <a:spLocks noChangeArrowheads="1"/>
          </p:cNvSpPr>
          <p:nvPr/>
        </p:nvSpPr>
        <p:spPr bwMode="auto">
          <a:xfrm>
            <a:off x="900113" y="1125538"/>
            <a:ext cx="7345362" cy="233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30% delle Calorie</a:t>
            </a: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giornaliere</a:t>
            </a:r>
          </a:p>
          <a:p>
            <a:pPr algn="l"/>
            <a:endParaRPr lang="it-IT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Andrebbe preparata in modo da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non ripetere gli alimenti consumati a pranzo</a:t>
            </a:r>
          </a:p>
          <a:p>
            <a:pPr algn="l"/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Non deve impegnare troppo la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digestione</a:t>
            </a:r>
          </a:p>
        </p:txBody>
      </p:sp>
      <p:sp>
        <p:nvSpPr>
          <p:cNvPr id="1490953" name="AutoShape 9"/>
          <p:cNvSpPr>
            <a:spLocks noChangeArrowheads="1"/>
          </p:cNvSpPr>
          <p:nvPr/>
        </p:nvSpPr>
        <p:spPr bwMode="auto">
          <a:xfrm>
            <a:off x="3995738" y="3789363"/>
            <a:ext cx="100965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490954" name="Text Box 10"/>
          <p:cNvSpPr txBox="1">
            <a:spLocks noChangeArrowheads="1"/>
          </p:cNvSpPr>
          <p:nvPr/>
        </p:nvSpPr>
        <p:spPr bwMode="auto">
          <a:xfrm>
            <a:off x="2195513" y="4581525"/>
            <a:ext cx="46974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COME IMPOSTARLA 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5" name="Rectangle 5"/>
          <p:cNvSpPr>
            <a:spLocks noRot="1" noChangeArrowheads="1"/>
          </p:cNvSpPr>
          <p:nvPr/>
        </p:nvSpPr>
        <p:spPr bwMode="auto">
          <a:xfrm>
            <a:off x="684213" y="188913"/>
            <a:ext cx="7308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COME IMPOSTARE LA CENA</a:t>
            </a:r>
          </a:p>
        </p:txBody>
      </p:sp>
      <p:sp>
        <p:nvSpPr>
          <p:cNvPr id="1479686" name="Text Box 6"/>
          <p:cNvSpPr txBox="1">
            <a:spLocks noChangeArrowheads="1"/>
          </p:cNvSpPr>
          <p:nvPr/>
        </p:nvSpPr>
        <p:spPr bwMode="auto">
          <a:xfrm>
            <a:off x="1187450" y="836613"/>
            <a:ext cx="6737350" cy="12303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Esempio 1</a:t>
            </a:r>
          </a:p>
          <a:p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il pranzo prevede un PRIMO PIATTO ASCIUTTO + </a:t>
            </a:r>
          </a:p>
          <a:p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SECONDO PIATTO DI CARNE</a:t>
            </a:r>
          </a:p>
        </p:txBody>
      </p:sp>
      <p:sp>
        <p:nvSpPr>
          <p:cNvPr id="1479687" name="AutoShape 7"/>
          <p:cNvSpPr>
            <a:spLocks noChangeArrowheads="1"/>
          </p:cNvSpPr>
          <p:nvPr/>
        </p:nvSpPr>
        <p:spPr bwMode="auto">
          <a:xfrm rot="2405293">
            <a:off x="2411413" y="2276475"/>
            <a:ext cx="765175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479688" name="Text Box 8"/>
          <p:cNvSpPr txBox="1">
            <a:spLocks noChangeArrowheads="1"/>
          </p:cNvSpPr>
          <p:nvPr/>
        </p:nvSpPr>
        <p:spPr bwMode="auto">
          <a:xfrm>
            <a:off x="323850" y="3014663"/>
            <a:ext cx="4176713" cy="31527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Cena a base di:</a:t>
            </a:r>
          </a:p>
          <a:p>
            <a:pPr algn="l">
              <a:spcBef>
                <a:spcPct val="0"/>
              </a:spcBef>
            </a:pPr>
            <a:endParaRPr lang="it-IT" sz="1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PASSATO DI VERDURA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FORMAGGI oppure 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UOVA oppure 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PESCE…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VERDURA (di stagione)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PANE (integrale)</a:t>
            </a:r>
          </a:p>
          <a:p>
            <a:pPr algn="l">
              <a:spcBef>
                <a:spcPct val="0"/>
              </a:spcBef>
              <a:buFontTx/>
              <a:buChar char="-"/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FRUTTA FRESCA (di stagione)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79689" name="Text Box 9"/>
          <p:cNvSpPr txBox="1">
            <a:spLocks noChangeArrowheads="1"/>
          </p:cNvSpPr>
          <p:nvPr/>
        </p:nvSpPr>
        <p:spPr bwMode="auto">
          <a:xfrm>
            <a:off x="4716463" y="3006725"/>
            <a:ext cx="4176712" cy="306228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Cena a base di PIATTO UNICO:</a:t>
            </a:r>
          </a:p>
          <a:p>
            <a:pPr algn="l">
              <a:spcBef>
                <a:spcPct val="0"/>
              </a:spcBef>
            </a:pPr>
            <a:endParaRPr lang="it-IT" sz="1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PASTA E FAGIOLI oppure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RISO E PISELLI oppure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PIZZA oppure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INSALATA FREDDA DI PASTA/RISO…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- VERDURA (di stagione)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- FRUTTA FRESCA (di stagione)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79690" name="Text Box 10"/>
          <p:cNvSpPr txBox="1">
            <a:spLocks noChangeArrowheads="1"/>
          </p:cNvSpPr>
          <p:nvPr/>
        </p:nvSpPr>
        <p:spPr bwMode="auto">
          <a:xfrm>
            <a:off x="3798888" y="2324100"/>
            <a:ext cx="1149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OPPURE</a:t>
            </a:r>
          </a:p>
        </p:txBody>
      </p:sp>
      <p:sp>
        <p:nvSpPr>
          <p:cNvPr id="1479691" name="AutoShape 11"/>
          <p:cNvSpPr>
            <a:spLocks noChangeArrowheads="1"/>
          </p:cNvSpPr>
          <p:nvPr/>
        </p:nvSpPr>
        <p:spPr bwMode="auto">
          <a:xfrm rot="-2927309">
            <a:off x="5592762" y="2263776"/>
            <a:ext cx="765175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Rot="1" noChangeArrowheads="1"/>
          </p:cNvSpPr>
          <p:nvPr/>
        </p:nvSpPr>
        <p:spPr bwMode="auto">
          <a:xfrm>
            <a:off x="684213" y="188913"/>
            <a:ext cx="7308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COME IMPOSTARE LA CENA</a:t>
            </a:r>
          </a:p>
        </p:txBody>
      </p:sp>
      <p:sp>
        <p:nvSpPr>
          <p:cNvPr id="1530883" name="Text Box 3"/>
          <p:cNvSpPr txBox="1">
            <a:spLocks noChangeArrowheads="1"/>
          </p:cNvSpPr>
          <p:nvPr/>
        </p:nvSpPr>
        <p:spPr bwMode="auto">
          <a:xfrm>
            <a:off x="1187450" y="836613"/>
            <a:ext cx="6737350" cy="12303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Esempio 2</a:t>
            </a:r>
          </a:p>
          <a:p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il pranzo prevede un PRIMO PIATTO IN BRODO + </a:t>
            </a:r>
          </a:p>
          <a:p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SECONDO PIATTO DI CARNE</a:t>
            </a:r>
          </a:p>
        </p:txBody>
      </p:sp>
      <p:sp>
        <p:nvSpPr>
          <p:cNvPr id="1530884" name="AutoShape 4"/>
          <p:cNvSpPr>
            <a:spLocks noChangeArrowheads="1"/>
          </p:cNvSpPr>
          <p:nvPr/>
        </p:nvSpPr>
        <p:spPr bwMode="auto">
          <a:xfrm rot="2405293">
            <a:off x="2411413" y="2276475"/>
            <a:ext cx="765175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530885" name="Text Box 5"/>
          <p:cNvSpPr txBox="1">
            <a:spLocks noChangeArrowheads="1"/>
          </p:cNvSpPr>
          <p:nvPr/>
        </p:nvSpPr>
        <p:spPr bwMode="auto">
          <a:xfrm>
            <a:off x="323850" y="3014663"/>
            <a:ext cx="4176713" cy="26685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Cena a base di:</a:t>
            </a:r>
          </a:p>
          <a:p>
            <a:pPr algn="l">
              <a:spcBef>
                <a:spcPct val="0"/>
              </a:spcBef>
            </a:pPr>
            <a:endParaRPr lang="it-IT" sz="1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PASTA ASCIUTTA oppure RISOTTO</a:t>
            </a: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FORMAGGI oppure 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UOVA oppure 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PESCE…</a:t>
            </a: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VERDURA (di stagione)</a:t>
            </a: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FRUTTA FRESCA (di stagione)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30886" name="Text Box 6"/>
          <p:cNvSpPr txBox="1">
            <a:spLocks noChangeArrowheads="1"/>
          </p:cNvSpPr>
          <p:nvPr/>
        </p:nvSpPr>
        <p:spPr bwMode="auto">
          <a:xfrm>
            <a:off x="4716463" y="3006725"/>
            <a:ext cx="4176712" cy="270033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Cena a base di PIATTO UNICO:</a:t>
            </a:r>
          </a:p>
          <a:p>
            <a:pPr algn="l">
              <a:spcBef>
                <a:spcPct val="0"/>
              </a:spcBef>
            </a:pPr>
            <a:endParaRPr lang="it-IT" sz="1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PASTA E FAGIOLI oppure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RISO E PISELLI oppure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PIZZA oppure</a:t>
            </a: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  INSALATA FREDDA DI PASTA/RISO…</a:t>
            </a: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- VERDURA di stagione</a:t>
            </a: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- FRUTTA FRESCA di stagione</a:t>
            </a:r>
          </a:p>
          <a:p>
            <a:pPr algn="l">
              <a:spcBef>
                <a:spcPct val="0"/>
              </a:spcBef>
            </a:pPr>
            <a:endParaRPr lang="it-IT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sz="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30887" name="Text Box 7"/>
          <p:cNvSpPr txBox="1">
            <a:spLocks noChangeArrowheads="1"/>
          </p:cNvSpPr>
          <p:nvPr/>
        </p:nvSpPr>
        <p:spPr bwMode="auto">
          <a:xfrm>
            <a:off x="3798888" y="2324100"/>
            <a:ext cx="1149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OPPURE</a:t>
            </a:r>
          </a:p>
        </p:txBody>
      </p:sp>
      <p:sp>
        <p:nvSpPr>
          <p:cNvPr id="1530888" name="AutoShape 8"/>
          <p:cNvSpPr>
            <a:spLocks noChangeArrowheads="1"/>
          </p:cNvSpPr>
          <p:nvPr/>
        </p:nvSpPr>
        <p:spPr bwMode="auto">
          <a:xfrm rot="-2927309">
            <a:off x="5592762" y="2263776"/>
            <a:ext cx="765175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8" name="Text Box 4"/>
          <p:cNvSpPr txBox="1">
            <a:spLocks noChangeArrowheads="1"/>
          </p:cNvSpPr>
          <p:nvPr/>
        </p:nvSpPr>
        <p:spPr bwMode="auto">
          <a:xfrm>
            <a:off x="874713" y="5589588"/>
            <a:ext cx="7161212" cy="4953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Á</a:t>
            </a:r>
            <a:r>
              <a:rPr lang="it-IT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SCELTA - QUALIT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Á</a:t>
            </a:r>
            <a:r>
              <a:rPr lang="it-IT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- MODERAZIONE</a:t>
            </a:r>
          </a:p>
        </p:txBody>
      </p:sp>
      <p:sp>
        <p:nvSpPr>
          <p:cNvPr id="1511429" name="Rectangle 5"/>
          <p:cNvSpPr>
            <a:spLocks noChangeArrowheads="1"/>
          </p:cNvSpPr>
          <p:nvPr/>
        </p:nvSpPr>
        <p:spPr bwMode="auto">
          <a:xfrm>
            <a:off x="1476375" y="1341438"/>
            <a:ext cx="5400675" cy="2873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 favorire una crescita armonica ed un corretto sviluppo è importante </a:t>
            </a:r>
          </a:p>
          <a:p>
            <a:pPr>
              <a:spcBef>
                <a:spcPct val="0"/>
              </a:spcBef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educare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 bambini , i futuri adolescenti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consumare un’ampia varietà di alimenti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(per evitare la monotonia alimentare e i rischi legati ad eccessi o carenze nutrizionali)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 a prediligere alla sedentarietà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(davanti alla televisione o ai giochi telematici)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ogni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attività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(sportiva o ricreativa)</a:t>
            </a:r>
          </a:p>
        </p:txBody>
      </p:sp>
      <p:sp>
        <p:nvSpPr>
          <p:cNvPr id="1511430" name="Rectangle 6"/>
          <p:cNvSpPr>
            <a:spLocks noRot="1" noChangeArrowheads="1"/>
          </p:cNvSpPr>
          <p:nvPr/>
        </p:nvSpPr>
        <p:spPr bwMode="auto">
          <a:xfrm>
            <a:off x="755650" y="260350"/>
            <a:ext cx="7308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CONCLUDENDO</a:t>
            </a:r>
          </a:p>
        </p:txBody>
      </p:sp>
      <p:sp>
        <p:nvSpPr>
          <p:cNvPr id="1511432" name="AutoShape 8"/>
          <p:cNvSpPr>
            <a:spLocks noChangeArrowheads="1"/>
          </p:cNvSpPr>
          <p:nvPr/>
        </p:nvSpPr>
        <p:spPr bwMode="auto">
          <a:xfrm>
            <a:off x="3708400" y="4797425"/>
            <a:ext cx="1008063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Essere o apparire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800" b="1" dirty="0" smtClean="0"/>
              <a:t>Apparire, in questo tempo, ha una valenza maggiore dell'essere. </a:t>
            </a:r>
            <a:r>
              <a:rPr lang="it-IT" sz="4800" dirty="0" smtClean="0"/>
              <a:t>L'immagine è la prima cosa che si "spende" nel contattare l'altro.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simo\Desktop\8 courtesy Fernando Botero and Lina Bot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4857752" y="1785926"/>
            <a:ext cx="3733800" cy="4247317"/>
          </a:xfrm>
          <a:prstGeom prst="rect">
            <a:avLst/>
          </a:prstGeom>
          <a:noFill/>
          <a:ln w="1143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 Narrow" pitchFamily="34" charset="0"/>
              </a:rPr>
              <a:t>Metabolismo di un lavoratore:</a:t>
            </a:r>
          </a:p>
          <a:p>
            <a:endParaRPr lang="it-IT" sz="2000" b="1" dirty="0">
              <a:latin typeface="Arial Narrow" pitchFamily="34" charset="0"/>
            </a:endParaRPr>
          </a:p>
          <a:p>
            <a:pPr algn="ctr"/>
            <a:r>
              <a:rPr lang="it-IT" sz="2800" b="1" dirty="0">
                <a:latin typeface="Arial Narrow" pitchFamily="34" charset="0"/>
              </a:rPr>
              <a:t>3200 Kcal al giorno</a:t>
            </a:r>
          </a:p>
          <a:p>
            <a:pPr algn="ctr"/>
            <a:endParaRPr lang="it-IT" sz="2000" b="1" dirty="0">
              <a:latin typeface="Arial Narrow" pitchFamily="34" charset="0"/>
            </a:endParaRPr>
          </a:p>
          <a:p>
            <a:r>
              <a:rPr lang="it-IT" sz="2000" b="1" dirty="0">
                <a:latin typeface="Arial Narrow" pitchFamily="34" charset="0"/>
              </a:rPr>
              <a:t>Lavoro            1200 Kcal</a:t>
            </a:r>
          </a:p>
          <a:p>
            <a:endParaRPr lang="it-IT" sz="2000" b="1" dirty="0">
              <a:latin typeface="Arial Narrow" pitchFamily="34" charset="0"/>
            </a:endParaRPr>
          </a:p>
          <a:p>
            <a:r>
              <a:rPr lang="it-IT" sz="2000" b="1" dirty="0">
                <a:latin typeface="Arial Narrow" pitchFamily="34" charset="0"/>
              </a:rPr>
              <a:t>Non Lavoro    1500 Kcal</a:t>
            </a:r>
          </a:p>
          <a:p>
            <a:endParaRPr lang="it-IT" sz="2000" b="1" dirty="0">
              <a:latin typeface="Arial Narrow" pitchFamily="34" charset="0"/>
            </a:endParaRPr>
          </a:p>
          <a:p>
            <a:r>
              <a:rPr lang="it-IT" sz="2000" b="1" dirty="0">
                <a:latin typeface="Arial Narrow" pitchFamily="34" charset="0"/>
              </a:rPr>
              <a:t>Riposo               500 Kcal</a:t>
            </a:r>
          </a:p>
        </p:txBody>
      </p:sp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642910" y="500042"/>
            <a:ext cx="3236912" cy="2246307"/>
          </a:xfrm>
          <a:prstGeom prst="rect">
            <a:avLst/>
          </a:prstGeom>
          <a:noFill/>
          <a:ln w="1143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 Narrow" pitchFamily="34" charset="0"/>
              </a:rPr>
              <a:t>Metabolismo basale:</a:t>
            </a:r>
          </a:p>
          <a:p>
            <a:pPr algn="ctr"/>
            <a:endParaRPr lang="it-IT" sz="2000" b="1" dirty="0">
              <a:latin typeface="Arial Narrow" pitchFamily="34" charset="0"/>
            </a:endParaRPr>
          </a:p>
          <a:p>
            <a:pPr algn="ctr"/>
            <a:r>
              <a:rPr lang="it-IT" sz="2000" b="1" dirty="0">
                <a:latin typeface="Arial Narrow" pitchFamily="34" charset="0"/>
              </a:rPr>
              <a:t>Uomo 1600/1800 Kcal</a:t>
            </a:r>
          </a:p>
          <a:p>
            <a:pPr algn="ctr"/>
            <a:endParaRPr lang="it-IT" sz="2000" b="1" dirty="0">
              <a:latin typeface="Arial Narrow" pitchFamily="34" charset="0"/>
            </a:endParaRPr>
          </a:p>
          <a:p>
            <a:pPr algn="ctr"/>
            <a:r>
              <a:rPr lang="it-IT" sz="2000" b="1" dirty="0">
                <a:latin typeface="Arial Narrow" pitchFamily="34" charset="0"/>
              </a:rPr>
              <a:t>Donna 1200/1400 Kcal</a:t>
            </a: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714348" y="3857628"/>
            <a:ext cx="3236912" cy="2492990"/>
          </a:xfrm>
          <a:prstGeom prst="rect">
            <a:avLst/>
          </a:prstGeom>
          <a:noFill/>
          <a:ln w="1143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</a:rPr>
              <a:t>Metabolismo di uno </a:t>
            </a:r>
            <a:r>
              <a:rPr lang="it-IT" b="1" smtClean="0">
                <a:latin typeface="Arial Narrow" pitchFamily="34" charset="0"/>
              </a:rPr>
              <a:t>sportivo professionista:</a:t>
            </a:r>
            <a:endParaRPr lang="it-IT" b="1" dirty="0">
              <a:latin typeface="Arial Narrow" pitchFamily="34" charset="0"/>
            </a:endParaRPr>
          </a:p>
          <a:p>
            <a:pPr algn="ctr"/>
            <a:endParaRPr lang="it-IT" sz="2000" b="1" dirty="0">
              <a:latin typeface="Arial Narrow" pitchFamily="34" charset="0"/>
            </a:endParaRPr>
          </a:p>
          <a:p>
            <a:pPr algn="ctr"/>
            <a:r>
              <a:rPr lang="it-IT" sz="2000" b="1" dirty="0">
                <a:latin typeface="Arial Narrow" pitchFamily="34" charset="0"/>
              </a:rPr>
              <a:t>Uomo </a:t>
            </a:r>
            <a:r>
              <a:rPr lang="it-IT" sz="2000" b="1" dirty="0" smtClean="0">
                <a:latin typeface="Arial Narrow" pitchFamily="34" charset="0"/>
              </a:rPr>
              <a:t>4000/8000 </a:t>
            </a:r>
            <a:r>
              <a:rPr lang="it-IT" sz="2000" b="1" dirty="0">
                <a:latin typeface="Arial Narrow" pitchFamily="34" charset="0"/>
              </a:rPr>
              <a:t>Kcal</a:t>
            </a:r>
          </a:p>
          <a:p>
            <a:pPr algn="ctr"/>
            <a:endParaRPr lang="it-IT" sz="2000" b="1" dirty="0">
              <a:latin typeface="Arial Narrow" pitchFamily="34" charset="0"/>
            </a:endParaRPr>
          </a:p>
          <a:p>
            <a:pPr algn="ctr"/>
            <a:r>
              <a:rPr lang="it-IT" sz="2000" b="1" dirty="0">
                <a:latin typeface="Arial Narrow" pitchFamily="34" charset="0"/>
              </a:rPr>
              <a:t>Donna </a:t>
            </a:r>
            <a:r>
              <a:rPr lang="it-IT" sz="2000" b="1" dirty="0" smtClean="0">
                <a:latin typeface="Arial Narrow" pitchFamily="34" charset="0"/>
              </a:rPr>
              <a:t>3500/6000 </a:t>
            </a:r>
            <a:r>
              <a:rPr lang="it-IT" sz="2000" b="1" dirty="0">
                <a:latin typeface="Arial Narrow" pitchFamily="34" charset="0"/>
              </a:rPr>
              <a:t>Kcal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simo\Desktop\modella cur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500462" cy="5857916"/>
          </a:xfrm>
          <a:prstGeom prst="rect">
            <a:avLst/>
          </a:prstGeom>
          <a:noFill/>
        </p:spPr>
      </p:pic>
      <p:pic>
        <p:nvPicPr>
          <p:cNvPr id="3" name="Picture 2" descr="C:\Users\Massimo\Desktop\modelle-troppo-mag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571900" cy="5857916"/>
          </a:xfrm>
          <a:prstGeom prst="rect">
            <a:avLst/>
          </a:prstGeom>
          <a:noFill/>
        </p:spPr>
      </p:pic>
      <p:pic>
        <p:nvPicPr>
          <p:cNvPr id="1026" name="Picture 2" descr="C:\Users\Massimo\Desktop\disabili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29000"/>
            <a:ext cx="378621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assimo\Desktop\tumblr_nnt29n7FVj1usgtbc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333740" cy="5322904"/>
          </a:xfrm>
          <a:prstGeom prst="rect">
            <a:avLst/>
          </a:prstGeom>
          <a:noFill/>
        </p:spPr>
      </p:pic>
      <p:pic>
        <p:nvPicPr>
          <p:cNvPr id="3078" name="Picture 6" descr="C:\Users\Massimo\Desktop\808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350046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ssimo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357586" cy="5572164"/>
          </a:xfrm>
          <a:prstGeom prst="rect">
            <a:avLst/>
          </a:prstGeom>
          <a:noFill/>
        </p:spPr>
      </p:pic>
      <p:pic>
        <p:nvPicPr>
          <p:cNvPr id="5123" name="Picture 3" descr="C:\Users\Massimo\Desktop\image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785795"/>
            <a:ext cx="288924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ssimo\Desktop\uFCx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8"/>
            <a:ext cx="3929090" cy="6076950"/>
          </a:xfrm>
          <a:prstGeom prst="rect">
            <a:avLst/>
          </a:prstGeom>
          <a:noFill/>
        </p:spPr>
      </p:pic>
      <p:pic>
        <p:nvPicPr>
          <p:cNvPr id="6147" name="Picture 3" descr="C:\Users\Massimo\Desktop\_PB48885wtmrk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9"/>
            <a:ext cx="432910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ssimo\Desktop\Paige-Hathaway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3643338" cy="5214974"/>
          </a:xfrm>
          <a:prstGeom prst="rect">
            <a:avLst/>
          </a:prstGeom>
          <a:noFill/>
        </p:spPr>
      </p:pic>
      <p:pic>
        <p:nvPicPr>
          <p:cNvPr id="6" name="Picture 2" descr="C:\Users\Massimo\Desktop\yRv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35719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it-IT" sz="4000" dirty="0" smtClean="0"/>
              <a:t>La nostra è una società che fa riferimento ad immagini-idolo, una cultura fatta di modelli ed icone generati dal mondo della pubblicità, dello sport, dello spettacolo, della televisione, un mondo "preconfezionato" in cui esistono regole e format che ti inquadrano in un target o in un'altro. 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simo\Desktop\unic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8715436" cy="3143248"/>
          </a:xfrm>
          <a:prstGeom prst="rect">
            <a:avLst/>
          </a:prstGeom>
          <a:noFill/>
        </p:spPr>
      </p:pic>
      <p:pic>
        <p:nvPicPr>
          <p:cNvPr id="5" name="Segnaposto immagine 4" descr="melting po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075" b="3075"/>
          <a:stretch>
            <a:fillRect/>
          </a:stretch>
        </p:blipFill>
        <p:spPr>
          <a:xfrm>
            <a:off x="214282" y="214290"/>
            <a:ext cx="8715436" cy="332898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8596" y="5500702"/>
            <a:ext cx="8358246" cy="1071570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</a:rPr>
              <a:t>Ognuno di noi è un essere unico e speciale, meditate gente </a:t>
            </a:r>
            <a:r>
              <a:rPr lang="it-IT" sz="3200" dirty="0" err="1" smtClean="0">
                <a:solidFill>
                  <a:srgbClr val="FF0000"/>
                </a:solidFill>
              </a:rPr>
              <a:t>…ve</a:t>
            </a:r>
            <a:r>
              <a:rPr lang="it-IT" sz="3200" dirty="0" smtClean="0">
                <a:solidFill>
                  <a:srgbClr val="FF0000"/>
                </a:solidFill>
              </a:rPr>
              <a:t> lo meritate.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40" name="Rectangle 4"/>
          <p:cNvSpPr>
            <a:spLocks noRot="1" noChangeArrowheads="1"/>
          </p:cNvSpPr>
          <p:nvPr/>
        </p:nvSpPr>
        <p:spPr bwMode="auto">
          <a:xfrm>
            <a:off x="468313" y="188913"/>
            <a:ext cx="8893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NORMOCALORICA:</a:t>
            </a:r>
          </a:p>
        </p:txBody>
      </p:sp>
      <p:sp>
        <p:nvSpPr>
          <p:cNvPr id="1422341" name="Text Box 5"/>
          <p:cNvSpPr txBox="1">
            <a:spLocks noChangeArrowheads="1"/>
          </p:cNvSpPr>
          <p:nvPr/>
        </p:nvSpPr>
        <p:spPr bwMode="auto">
          <a:xfrm>
            <a:off x="4470400" y="9144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22342" name="Rectangle 6"/>
          <p:cNvSpPr>
            <a:spLocks noChangeArrowheads="1"/>
          </p:cNvSpPr>
          <p:nvPr/>
        </p:nvSpPr>
        <p:spPr bwMode="auto">
          <a:xfrm>
            <a:off x="468313" y="2286000"/>
            <a:ext cx="5327650" cy="3663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Evitare il consumo di alimenti al di fuori dei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 pasti consigliati</a:t>
            </a:r>
          </a:p>
          <a:p>
            <a:pPr algn="l"/>
            <a:endParaRPr lang="it-IT" sz="1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Promozione e valorizzazione della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prima colazione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 base di latte o yogurt (possibilmente a basso tenore di grasso), cereali (pane, cereali integrali, fette biscottate), frutta, marmellata</a:t>
            </a:r>
          </a:p>
          <a:p>
            <a:pPr algn="l"/>
            <a:endParaRPr lang="it-IT" sz="1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Preparare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spuntino e merenda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 base di frutta, yogurt, pane, preferibilmente di tipo integrale</a:t>
            </a:r>
          </a:p>
          <a:p>
            <a:pPr algn="l"/>
            <a:endParaRPr lang="it-IT" sz="1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Evitare periodi di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digiuno</a:t>
            </a: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prolungati</a:t>
            </a:r>
          </a:p>
        </p:txBody>
      </p:sp>
      <p:pic>
        <p:nvPicPr>
          <p:cNvPr id="1422344" name="Picture 8" descr="corn-flakes-frutti-bosc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4508500"/>
            <a:ext cx="2592387" cy="1733550"/>
          </a:xfrm>
          <a:noFill/>
          <a:ln/>
        </p:spPr>
      </p:pic>
      <p:pic>
        <p:nvPicPr>
          <p:cNvPr id="1422367" name="Picture 31" descr="4E5A5C7326A06815C1C8717FD97D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1916113"/>
            <a:ext cx="2592387" cy="2546350"/>
          </a:xfrm>
          <a:noFill/>
          <a:ln/>
        </p:spPr>
      </p:pic>
      <p:sp>
        <p:nvSpPr>
          <p:cNvPr id="1422374" name="Text Box 38"/>
          <p:cNvSpPr txBox="1">
            <a:spLocks noChangeArrowheads="1"/>
          </p:cNvSpPr>
          <p:nvPr/>
        </p:nvSpPr>
        <p:spPr bwMode="auto">
          <a:xfrm>
            <a:off x="3560763" y="914400"/>
            <a:ext cx="2046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INDICAZIONI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6" name="Rectangle 4"/>
          <p:cNvSpPr>
            <a:spLocks noRot="1" noChangeArrowheads="1"/>
          </p:cNvSpPr>
          <p:nvPr/>
        </p:nvSpPr>
        <p:spPr bwMode="auto">
          <a:xfrm>
            <a:off x="395288" y="188913"/>
            <a:ext cx="8893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NORMOCALORICA:</a:t>
            </a:r>
          </a:p>
        </p:txBody>
      </p:sp>
      <p:sp>
        <p:nvSpPr>
          <p:cNvPr id="1431558" name="Rectangle 6"/>
          <p:cNvSpPr>
            <a:spLocks noChangeArrowheads="1"/>
          </p:cNvSpPr>
          <p:nvPr/>
        </p:nvSpPr>
        <p:spPr bwMode="auto">
          <a:xfrm>
            <a:off x="179388" y="1773238"/>
            <a:ext cx="5976937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Fornire un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pasto equilibrato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sia a pranzo che a cena (piatto “unico” o primo più secondo piatto, accompagnati sempre da verdura e frutta, in porzioni adeguate all’età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 sesso e al tipo di attività svolta)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Ridurre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l’apporto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grassi e proteine di origine animale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limitare il consumo di formaggio, carne, salumi,…)</a:t>
            </a:r>
          </a:p>
          <a:p>
            <a:pPr algn="l">
              <a:spcBef>
                <a:spcPct val="0"/>
              </a:spcBef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Privilegiare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alimenti a basso indice glicemico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(pasta al dente, legumi, verdura,…) e limitare quelli ad alto indice glicemico (dolci, succhi di frutta, pasta o riso troppo cotti, pane e patate)</a:t>
            </a:r>
          </a:p>
          <a:p>
            <a:pPr algn="l">
              <a:spcBef>
                <a:spcPct val="0"/>
              </a:spcBef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Aumentare l’apporto di fibra alimentare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(verdura e frutta di stagione, legumi, cereali integrali)</a:t>
            </a:r>
          </a:p>
        </p:txBody>
      </p:sp>
      <p:pic>
        <p:nvPicPr>
          <p:cNvPr id="1431560" name="Picture 8" descr="pasta-e-fagiol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1782763"/>
            <a:ext cx="2116137" cy="1943100"/>
          </a:xfrm>
          <a:noFill/>
          <a:ln/>
        </p:spPr>
      </p:pic>
      <p:pic>
        <p:nvPicPr>
          <p:cNvPr id="1431562" name="Picture 10" descr="Pane-integra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3751263"/>
            <a:ext cx="2087562" cy="1252537"/>
          </a:xfrm>
          <a:noFill/>
          <a:ln/>
        </p:spPr>
      </p:pic>
      <p:pic>
        <p:nvPicPr>
          <p:cNvPr id="1431566" name="Picture 14" descr="frutta-e-ver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516688" y="5022850"/>
            <a:ext cx="2087562" cy="1501775"/>
          </a:xfrm>
          <a:noFill/>
          <a:ln/>
        </p:spPr>
      </p:pic>
      <p:sp>
        <p:nvSpPr>
          <p:cNvPr id="1431573" name="Text Box 21"/>
          <p:cNvSpPr txBox="1">
            <a:spLocks noChangeArrowheads="1"/>
          </p:cNvSpPr>
          <p:nvPr/>
        </p:nvSpPr>
        <p:spPr bwMode="auto">
          <a:xfrm>
            <a:off x="3560763" y="914400"/>
            <a:ext cx="2046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INDICAZIONI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6491" name="Group 123"/>
          <p:cNvGraphicFramePr>
            <a:graphicFrameLocks noGrp="1"/>
          </p:cNvGraphicFramePr>
          <p:nvPr/>
        </p:nvGraphicFramePr>
        <p:xfrm>
          <a:off x="179388" y="1341438"/>
          <a:ext cx="8785225" cy="5454018"/>
        </p:xfrm>
        <a:graphic>
          <a:graphicData uri="http://schemas.openxmlformats.org/drawingml/2006/table">
            <a:tbl>
              <a:tblPr/>
              <a:tblGrid>
                <a:gridCol w="1223962"/>
                <a:gridCol w="2016125"/>
                <a:gridCol w="2160588"/>
                <a:gridCol w="338455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CLASSE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FREQUENZA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NOTE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CEREALI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Più volte al giorno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Preferire Pasta, Orzo e prodotti integrali (sia a pranzo che a cena)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Limitare alimenti ad alto indice glicemico (Pane, Riso, Patate, Zucchero, Dolci,..)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FRUTTA E VERDURA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 porzioni al giorno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Preferibilmente di stagione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PESCE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2-3 volte alla settimana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Fresco o surgelato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LEGUMI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3-4 volte alla settimana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Consumare con cereali come piatto unico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CARNE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&lt; 4 volte alla settimana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Scegliere tagli magri e preferire carni bianche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FORMAGGI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1-2 volte alla settimana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Assumere come secondo piatto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SALUMI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volta alla settimana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Assumere come secondo piatto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UOVA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volta alla settimana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Non fritte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66417" name="Picture 49" descr="azoto_cere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70075"/>
            <a:ext cx="1223962" cy="1057275"/>
          </a:xfrm>
          <a:prstGeom prst="rect">
            <a:avLst/>
          </a:prstGeom>
          <a:noFill/>
        </p:spPr>
      </p:pic>
      <p:sp>
        <p:nvSpPr>
          <p:cNvPr id="1466418" name="Rectangle 50"/>
          <p:cNvSpPr>
            <a:spLocks noRot="1" noChangeArrowheads="1"/>
          </p:cNvSpPr>
          <p:nvPr/>
        </p:nvSpPr>
        <p:spPr bwMode="auto">
          <a:xfrm>
            <a:off x="468313" y="115888"/>
            <a:ext cx="8893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DIETA BILANCIATA NORMOCALORICA</a:t>
            </a:r>
          </a:p>
        </p:txBody>
      </p:sp>
      <p:sp>
        <p:nvSpPr>
          <p:cNvPr id="1466419" name="Text Box 51"/>
          <p:cNvSpPr txBox="1">
            <a:spLocks noChangeArrowheads="1"/>
          </p:cNvSpPr>
          <p:nvPr/>
        </p:nvSpPr>
        <p:spPr bwMode="auto">
          <a:xfrm>
            <a:off x="2755900" y="742950"/>
            <a:ext cx="361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RIPARTIZIONE DEI CIBI</a:t>
            </a:r>
          </a:p>
        </p:txBody>
      </p:sp>
      <p:pic>
        <p:nvPicPr>
          <p:cNvPr id="1466420" name="Picture 52" descr="foto_frutta_verdura_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223962" cy="598488"/>
          </a:xfrm>
          <a:prstGeom prst="rect">
            <a:avLst/>
          </a:prstGeom>
          <a:noFill/>
        </p:spPr>
      </p:pic>
      <p:pic>
        <p:nvPicPr>
          <p:cNvPr id="1466421" name="Picture 53" descr="pesce_r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00438"/>
            <a:ext cx="1223962" cy="565150"/>
          </a:xfrm>
          <a:prstGeom prst="rect">
            <a:avLst/>
          </a:prstGeom>
          <a:noFill/>
        </p:spPr>
      </p:pic>
      <p:pic>
        <p:nvPicPr>
          <p:cNvPr id="1466422" name="Picture 54" descr="legumi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005263"/>
            <a:ext cx="1223962" cy="576262"/>
          </a:xfrm>
          <a:prstGeom prst="rect">
            <a:avLst/>
          </a:prstGeom>
          <a:noFill/>
        </p:spPr>
      </p:pic>
      <p:pic>
        <p:nvPicPr>
          <p:cNvPr id="1466423" name="Picture 55" descr="pet%20p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581525"/>
            <a:ext cx="1223962" cy="582613"/>
          </a:xfrm>
          <a:prstGeom prst="rect">
            <a:avLst/>
          </a:prstGeom>
          <a:noFill/>
        </p:spPr>
      </p:pic>
      <p:pic>
        <p:nvPicPr>
          <p:cNvPr id="1466424" name="Picture 56" descr="Mozzarelle218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157788"/>
            <a:ext cx="1223962" cy="576262"/>
          </a:xfrm>
          <a:prstGeom prst="rect">
            <a:avLst/>
          </a:prstGeom>
          <a:noFill/>
        </p:spPr>
      </p:pic>
      <p:pic>
        <p:nvPicPr>
          <p:cNvPr id="1466425" name="Picture 57" descr="uova-rischio-diabete-fo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6237288"/>
            <a:ext cx="1223962" cy="546100"/>
          </a:xfrm>
          <a:prstGeom prst="rect">
            <a:avLst/>
          </a:prstGeom>
          <a:noFill/>
        </p:spPr>
      </p:pic>
      <p:pic>
        <p:nvPicPr>
          <p:cNvPr id="1466442" name="Picture 74" descr="prosciutt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5661025"/>
            <a:ext cx="1223962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4" name="Rectangle 4"/>
          <p:cNvSpPr>
            <a:spLocks noChangeArrowheads="1"/>
          </p:cNvSpPr>
          <p:nvPr/>
        </p:nvSpPr>
        <p:spPr bwMode="auto">
          <a:xfrm>
            <a:off x="468313" y="1233488"/>
            <a:ext cx="8135937" cy="452431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dirty="0" smtClean="0"/>
              <a:t>15% delle calorie a </a:t>
            </a:r>
            <a:r>
              <a:rPr lang="it-IT" dirty="0" smtClean="0">
                <a:hlinkClick r:id="rId2"/>
              </a:rPr>
              <a:t>colazione</a:t>
            </a:r>
            <a:r>
              <a:rPr lang="it-IT" dirty="0" smtClean="0"/>
              <a:t> (non meno del 12-13% e non più del 20</a:t>
            </a:r>
            <a:r>
              <a:rPr lang="it-IT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%)</a:t>
            </a: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Pasto IMPORTANTISSIMO, spesso sottovalutato</a:t>
            </a:r>
          </a:p>
          <a:p>
            <a:pPr algn="l"/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Indispensabile  per il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rifornimento energetico e metabolico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dell’organismo</a:t>
            </a:r>
          </a:p>
          <a:p>
            <a:pPr algn="l"/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La sua assenza o scarsezza: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può causare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ipoglicemia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secondaria da digiuno 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può ridurre la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concentrazione mentale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l">
              <a:buFontTx/>
              <a:buChar char="-"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correla positivamente con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l’obesità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/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84805" name="Rectangle 5"/>
          <p:cNvSpPr>
            <a:spLocks noRot="1" noChangeArrowheads="1"/>
          </p:cNvSpPr>
          <p:nvPr/>
        </p:nvSpPr>
        <p:spPr bwMode="auto">
          <a:xfrm>
            <a:off x="250825" y="260350"/>
            <a:ext cx="8893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Rot="1" noChangeArrowheads="1"/>
          </p:cNvSpPr>
          <p:nvPr/>
        </p:nvSpPr>
        <p:spPr bwMode="auto">
          <a:xfrm>
            <a:off x="250825" y="260350"/>
            <a:ext cx="8893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COLAZIONE</a:t>
            </a:r>
          </a:p>
        </p:txBody>
      </p:sp>
      <p:sp>
        <p:nvSpPr>
          <p:cNvPr id="1541125" name="Rectangle 5"/>
          <p:cNvSpPr>
            <a:spLocks noChangeArrowheads="1"/>
          </p:cNvSpPr>
          <p:nvPr/>
        </p:nvSpPr>
        <p:spPr bwMode="auto">
          <a:xfrm>
            <a:off x="395288" y="1052513"/>
            <a:ext cx="81422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Saltare la prima colazione determina l’instaurarsi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circoli viziosi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che causano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squilibri nutrizionali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nella dieta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giornaliera: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41126" name="Text Box 6"/>
          <p:cNvSpPr txBox="1">
            <a:spLocks noChangeArrowheads="1"/>
          </p:cNvSpPr>
          <p:nvPr/>
        </p:nvSpPr>
        <p:spPr bwMode="auto">
          <a:xfrm>
            <a:off x="3635375" y="2060575"/>
            <a:ext cx="2546350" cy="4048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SCARSA COLAZIONE</a:t>
            </a:r>
          </a:p>
        </p:txBody>
      </p:sp>
      <p:sp>
        <p:nvSpPr>
          <p:cNvPr id="1541127" name="Line 7"/>
          <p:cNvSpPr>
            <a:spLocks noChangeShapeType="1"/>
          </p:cNvSpPr>
          <p:nvPr/>
        </p:nvSpPr>
        <p:spPr bwMode="auto">
          <a:xfrm>
            <a:off x="6227763" y="2492375"/>
            <a:ext cx="36195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41128" name="Text Box 8"/>
          <p:cNvSpPr txBox="1">
            <a:spLocks noChangeArrowheads="1"/>
          </p:cNvSpPr>
          <p:nvPr/>
        </p:nvSpPr>
        <p:spPr bwMode="auto">
          <a:xfrm>
            <a:off x="5076825" y="3500438"/>
            <a:ext cx="3575050" cy="8175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SPUNTINO ECCESSIVAMENTE</a:t>
            </a:r>
          </a:p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RICCO A META’ MATTINA</a:t>
            </a:r>
          </a:p>
        </p:txBody>
      </p:sp>
      <p:sp>
        <p:nvSpPr>
          <p:cNvPr id="1541129" name="Text Box 9"/>
          <p:cNvSpPr txBox="1">
            <a:spLocks noChangeArrowheads="1"/>
          </p:cNvSpPr>
          <p:nvPr/>
        </p:nvSpPr>
        <p:spPr bwMode="auto">
          <a:xfrm>
            <a:off x="5580063" y="4941888"/>
            <a:ext cx="2381250" cy="8175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SCARSO APPETITO</a:t>
            </a:r>
          </a:p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PRANZO</a:t>
            </a:r>
          </a:p>
        </p:txBody>
      </p:sp>
      <p:sp>
        <p:nvSpPr>
          <p:cNvPr id="1541130" name="Text Box 10"/>
          <p:cNvSpPr txBox="1">
            <a:spLocks noChangeArrowheads="1"/>
          </p:cNvSpPr>
          <p:nvPr/>
        </p:nvSpPr>
        <p:spPr bwMode="auto">
          <a:xfrm>
            <a:off x="1116013" y="5300663"/>
            <a:ext cx="3536950" cy="8175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MERENDA ECCESSIVAMENTE</a:t>
            </a:r>
          </a:p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RICCA A META’ POMERIGGIO</a:t>
            </a:r>
          </a:p>
        </p:txBody>
      </p:sp>
      <p:sp>
        <p:nvSpPr>
          <p:cNvPr id="1541131" name="Text Box 11"/>
          <p:cNvSpPr txBox="1">
            <a:spLocks noChangeArrowheads="1"/>
          </p:cNvSpPr>
          <p:nvPr/>
        </p:nvSpPr>
        <p:spPr bwMode="auto">
          <a:xfrm>
            <a:off x="250825" y="3860800"/>
            <a:ext cx="2381250" cy="8175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SCARSO APPETITO</a:t>
            </a:r>
          </a:p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CENA</a:t>
            </a:r>
          </a:p>
        </p:txBody>
      </p:sp>
      <p:sp>
        <p:nvSpPr>
          <p:cNvPr id="1541132" name="Text Box 12"/>
          <p:cNvSpPr txBox="1">
            <a:spLocks noChangeArrowheads="1"/>
          </p:cNvSpPr>
          <p:nvPr/>
        </p:nvSpPr>
        <p:spPr bwMode="auto">
          <a:xfrm>
            <a:off x="611188" y="2565400"/>
            <a:ext cx="2622550" cy="8175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EVENTUALI SPUNTINI</a:t>
            </a:r>
          </a:p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DOPO CENA</a:t>
            </a:r>
          </a:p>
        </p:txBody>
      </p:sp>
      <p:sp>
        <p:nvSpPr>
          <p:cNvPr id="1541133" name="Line 13"/>
          <p:cNvSpPr>
            <a:spLocks noChangeShapeType="1"/>
          </p:cNvSpPr>
          <p:nvPr/>
        </p:nvSpPr>
        <p:spPr bwMode="auto">
          <a:xfrm flipH="1">
            <a:off x="6659563" y="4365625"/>
            <a:ext cx="7143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41134" name="Line 14"/>
          <p:cNvSpPr>
            <a:spLocks noChangeShapeType="1"/>
          </p:cNvSpPr>
          <p:nvPr/>
        </p:nvSpPr>
        <p:spPr bwMode="auto">
          <a:xfrm flipH="1">
            <a:off x="4787900" y="5373688"/>
            <a:ext cx="7921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41135" name="Line 15"/>
          <p:cNvSpPr>
            <a:spLocks noChangeShapeType="1"/>
          </p:cNvSpPr>
          <p:nvPr/>
        </p:nvSpPr>
        <p:spPr bwMode="auto">
          <a:xfrm flipH="1" flipV="1">
            <a:off x="2484438" y="4797425"/>
            <a:ext cx="28733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41136" name="Line 16"/>
          <p:cNvSpPr>
            <a:spLocks noChangeShapeType="1"/>
          </p:cNvSpPr>
          <p:nvPr/>
        </p:nvSpPr>
        <p:spPr bwMode="auto">
          <a:xfrm flipV="1">
            <a:off x="2339975" y="3500438"/>
            <a:ext cx="2159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41137" name="Line 17"/>
          <p:cNvSpPr>
            <a:spLocks noChangeShapeType="1"/>
          </p:cNvSpPr>
          <p:nvPr/>
        </p:nvSpPr>
        <p:spPr bwMode="auto">
          <a:xfrm flipV="1">
            <a:off x="3276600" y="2565400"/>
            <a:ext cx="287338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5" name="Rectangle 3"/>
          <p:cNvSpPr>
            <a:spLocks noRot="1" noChangeArrowheads="1"/>
          </p:cNvSpPr>
          <p:nvPr/>
        </p:nvSpPr>
        <p:spPr bwMode="auto">
          <a:xfrm>
            <a:off x="250825" y="260350"/>
            <a:ext cx="8893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it-IT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COLAZIONE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468313" y="1196975"/>
            <a:ext cx="8353425" cy="48926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ALCUNI ESEMPI</a:t>
            </a:r>
          </a:p>
          <a:p>
            <a:r>
              <a:rPr lang="it-IT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 UNA COLAZIONE EQUILIBRATA</a:t>
            </a:r>
            <a:r>
              <a:rPr lang="it-IT" sz="2400" u="sng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algn="l"/>
            <a:endParaRPr lang="it-IT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/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Latte + Fette Biscottate con marmellata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Latte o Yogurt + Cereali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Latte + Biscotti Secchi/Integrali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Yogurt + Fette Biscottate + 1 Frutto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Yogurt + Biscotti Secchi/Integrali + 1 Frutto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Latte + Pane con Marmellata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Latte + 1 Piccola Fetta di Torta Casalinga Semplice (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alle mele o allo yogurt)</a:t>
            </a:r>
          </a:p>
          <a:p>
            <a:pPr algn="l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Frullato di frutta Fresca di stagione + Biscotti Secchi/Integrali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10">
        <a:dk1>
          <a:srgbClr val="000514"/>
        </a:dk1>
        <a:lt1>
          <a:srgbClr val="FFCC00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AE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11">
        <a:dk1>
          <a:srgbClr val="000514"/>
        </a:dk1>
        <a:lt1>
          <a:srgbClr val="FFFF00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12">
        <a:dk1>
          <a:srgbClr val="000514"/>
        </a:dk1>
        <a:lt1>
          <a:srgbClr val="FFFF00"/>
        </a:lt1>
        <a:dk2>
          <a:srgbClr val="003399"/>
        </a:dk2>
        <a:lt2>
          <a:srgbClr val="F8F822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13">
        <a:dk1>
          <a:srgbClr val="000514"/>
        </a:dk1>
        <a:lt1>
          <a:srgbClr val="FFFF00"/>
        </a:lt1>
        <a:dk2>
          <a:srgbClr val="003399"/>
        </a:dk2>
        <a:lt2>
          <a:srgbClr val="F4F842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5708</TotalTime>
  <Words>1885</Words>
  <Application>Microsoft Office PowerPoint</Application>
  <PresentationFormat>Presentazione su schermo (4:3)</PresentationFormat>
  <Paragraphs>417</Paragraphs>
  <Slides>36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Arial Unicode MS</vt:lpstr>
      <vt:lpstr>Arial</vt:lpstr>
      <vt:lpstr>Arial Narrow</vt:lpstr>
      <vt:lpstr>Chalkboard Bold</vt:lpstr>
      <vt:lpstr>Wingdings</vt:lpstr>
      <vt:lpstr>Flusso</vt:lpstr>
      <vt:lpstr>Una sana alimentazione rappresenta il primo intervento di prevenzione a tutela della salute e dell’armonia fisica.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Essere o apparire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nostra è una società che fa riferimento ad immagini-idolo, una cultura fatta di modelli ed icone generati dal mondo della pubblicità, dello sport, dello spettacolo, della televisione, un mondo "preconfezionato" in cui esistono regole e format che ti inquadrano in un target o in un'altro.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</dc:creator>
  <cp:lastModifiedBy>Giuseppe Argano</cp:lastModifiedBy>
  <cp:revision>498</cp:revision>
  <dcterms:created xsi:type="dcterms:W3CDTF">2005-02-02T15:13:01Z</dcterms:created>
  <dcterms:modified xsi:type="dcterms:W3CDTF">2017-05-17T16:27:20Z</dcterms:modified>
</cp:coreProperties>
</file>